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20"/>
  </p:notesMasterIdLst>
  <p:handoutMasterIdLst>
    <p:handoutMasterId r:id="rId21"/>
  </p:handoutMasterIdLst>
  <p:sldIdLst>
    <p:sldId id="258" r:id="rId2"/>
    <p:sldId id="264" r:id="rId3"/>
    <p:sldId id="278" r:id="rId4"/>
    <p:sldId id="279" r:id="rId5"/>
    <p:sldId id="280" r:id="rId6"/>
    <p:sldId id="281" r:id="rId7"/>
    <p:sldId id="282" r:id="rId8"/>
    <p:sldId id="283" r:id="rId9"/>
    <p:sldId id="284" r:id="rId10"/>
    <p:sldId id="285" r:id="rId11"/>
    <p:sldId id="286" r:id="rId12"/>
    <p:sldId id="287" r:id="rId13"/>
    <p:sldId id="288" r:id="rId14"/>
    <p:sldId id="289" r:id="rId15"/>
    <p:sldId id="290" r:id="rId16"/>
    <p:sldId id="291" r:id="rId17"/>
    <p:sldId id="292" r:id="rId18"/>
    <p:sldId id="267" r:id="rId19"/>
  </p:sldIdLst>
  <p:sldSz cx="9144000" cy="6858000" type="screen4x3"/>
  <p:notesSz cx="6858000" cy="9144000"/>
  <p:embeddedFontLst>
    <p:embeddedFont>
      <p:font typeface="Twinkl" panose="020B0604020202020204" charset="0"/>
      <p:regular r:id="rId22"/>
      <p:bold r:id="rId23"/>
    </p:embeddedFont>
    <p:embeddedFont>
      <p:font typeface="Calibri" panose="020F0502020204030204" pitchFamily="34" charset="0"/>
      <p:regular r:id="rId24"/>
      <p:bold r:id="rId25"/>
      <p:italic r:id="rId26"/>
      <p:boldItalic r:id="rId27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28B5D"/>
    <a:srgbClr val="25B7BC"/>
    <a:srgbClr val="80C1EB"/>
    <a:srgbClr val="007AC2"/>
    <a:srgbClr val="8ACBC0"/>
    <a:srgbClr val="18A0DB"/>
    <a:srgbClr val="DE1E5A"/>
    <a:srgbClr val="BC0105"/>
    <a:srgbClr val="4DB1E3"/>
    <a:srgbClr val="ACDD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89" autoAdjust="0"/>
    <p:restoredTop sz="94660"/>
  </p:normalViewPr>
  <p:slideViewPr>
    <p:cSldViewPr snapToGrid="0" showGuides="1">
      <p:cViewPr varScale="1">
        <p:scale>
          <a:sx n="69" d="100"/>
          <a:sy n="69" d="100"/>
        </p:scale>
        <p:origin x="1148" y="44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58" d="100"/>
          <a:sy n="58" d="100"/>
        </p:scale>
        <p:origin x="196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2.fntdata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1.fntdata"/><Relationship Id="rId27" Type="http://schemas.openxmlformats.org/officeDocument/2006/relationships/font" Target="fonts/font6.fntdata"/><Relationship Id="rId30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18/02/2022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twinkl.co.uk/" TargetMode="External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/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3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8A0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1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334519"/>
            <a:ext cx="6114932" cy="772107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A group are called ‘Inuit’ people and a single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person is called an ‘Inuk’.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Inuit people are a community of indigenous people.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9A5379-AFC8-4CFD-9805-753224E33EC1}"/>
              </a:ext>
            </a:extLst>
          </p:cNvPr>
          <p:cNvSpPr/>
          <p:nvPr/>
        </p:nvSpPr>
        <p:spPr>
          <a:xfrm>
            <a:off x="755651" y="3269078"/>
            <a:ext cx="6114932" cy="1603104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r>
              <a:rPr lang="en-GB" dirty="0">
                <a:solidFill>
                  <a:sysClr val="windowText" lastClr="000000"/>
                </a:solidFill>
              </a:rPr>
              <a:t>‘Eskimo’ is the term used for the Yupik, </a:t>
            </a:r>
          </a:p>
          <a:p>
            <a:r>
              <a:rPr lang="en-GB" dirty="0" err="1">
                <a:solidFill>
                  <a:sysClr val="windowText" lastClr="000000"/>
                </a:solidFill>
              </a:rPr>
              <a:t>Iñupiat</a:t>
            </a:r>
            <a:r>
              <a:rPr lang="en-GB" dirty="0">
                <a:solidFill>
                  <a:sysClr val="windowText" lastClr="000000"/>
                </a:solidFill>
              </a:rPr>
              <a:t> and Inuit peoples together,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but it is not thought to be a nice term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in some areas so we say ‘Inuit’ </a:t>
            </a:r>
          </a:p>
          <a:p>
            <a:r>
              <a:rPr lang="en-GB" dirty="0">
                <a:solidFill>
                  <a:sysClr val="windowText" lastClr="000000"/>
                </a:solidFill>
              </a:rPr>
              <a:t>people instead.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AAFB13E-5726-44F4-A017-D4B71AE06CA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82612" y="2130804"/>
            <a:ext cx="1506212" cy="3867802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41BEC321-C176-4147-91F0-4B46DD82E27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242741" y="3269078"/>
            <a:ext cx="3145608" cy="2802629"/>
          </a:xfrm>
          <a:prstGeom prst="rect">
            <a:avLst/>
          </a:prstGeom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4082514A-7B5F-44C3-AA92-D66AD272337B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Inuit People</a:t>
            </a:r>
            <a:endParaRPr lang="en-GB" sz="3800" b="1" dirty="0"/>
          </a:p>
        </p:txBody>
      </p:sp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648870"/>
            <a:ext cx="7632698" cy="772107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>
                <a:solidFill>
                  <a:sysClr val="windowText" lastClr="000000"/>
                </a:solidFill>
              </a:rPr>
              <a:t>They eat fish, wild berries, edible seaweed called ‘</a:t>
            </a:r>
            <a:r>
              <a:rPr lang="en-GB" dirty="0" err="1">
                <a:solidFill>
                  <a:sysClr val="windowText" lastClr="000000"/>
                </a:solidFill>
              </a:rPr>
              <a:t>kuanniq</a:t>
            </a:r>
            <a:r>
              <a:rPr lang="en-GB" dirty="0">
                <a:solidFill>
                  <a:sysClr val="windowText" lastClr="000000"/>
                </a:solidFill>
              </a:rPr>
              <a:t>’, seal, caribou, walrus, polar bears, even whales and sometimes Arctic foxes!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1307191"/>
            <a:ext cx="7632700" cy="1107996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Inuit people hunt and fish, sometimes using harpoons.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Most of their diet is made up of meat, as not much can grow in such </a:t>
            </a:r>
          </a:p>
          <a:p>
            <a:pPr algn="ctr"/>
            <a:r>
              <a:rPr lang="en-GB" dirty="0"/>
              <a:t>a cold environment.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82514A-7B5F-44C3-AA92-D66AD272337B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Diet</a:t>
            </a:r>
            <a:endParaRPr lang="en-GB" sz="3800" b="1" dirty="0"/>
          </a:p>
        </p:txBody>
      </p:sp>
      <p:grpSp>
        <p:nvGrpSpPr>
          <p:cNvPr id="2" name="Group 1">
            <a:extLst>
              <a:ext uri="{FF2B5EF4-FFF2-40B4-BE49-F238E27FC236}">
                <a16:creationId xmlns:a16="http://schemas.microsoft.com/office/drawing/2014/main" id="{166A651D-B6DB-44AE-B7BC-C84200A7FED0}"/>
              </a:ext>
            </a:extLst>
          </p:cNvPr>
          <p:cNvGrpSpPr/>
          <p:nvPr/>
        </p:nvGrpSpPr>
        <p:grpSpPr>
          <a:xfrm>
            <a:off x="755651" y="3735343"/>
            <a:ext cx="2418068" cy="1109227"/>
            <a:chOff x="755651" y="3735343"/>
            <a:chExt cx="2418068" cy="1109227"/>
          </a:xfrm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A7B9B74A-7109-41AD-A8B3-4296FD8FAE14}"/>
                </a:ext>
              </a:extLst>
            </p:cNvPr>
            <p:cNvSpPr/>
            <p:nvPr/>
          </p:nvSpPr>
          <p:spPr>
            <a:xfrm>
              <a:off x="807383" y="3795464"/>
              <a:ext cx="2366336" cy="1049106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Polar bear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719A5379-AFC8-4CFD-9805-753224E33EC1}"/>
                </a:ext>
              </a:extLst>
            </p:cNvPr>
            <p:cNvSpPr/>
            <p:nvPr/>
          </p:nvSpPr>
          <p:spPr>
            <a:xfrm>
              <a:off x="755651" y="3735343"/>
              <a:ext cx="2366336" cy="1049106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Polar </a:t>
              </a:r>
            </a:p>
            <a:p>
              <a:r>
                <a:rPr lang="en-GB" b="1" dirty="0">
                  <a:solidFill>
                    <a:schemeClr val="bg1"/>
                  </a:solidFill>
                </a:rPr>
                <a:t>bear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F3746270-EDC2-48C2-A55B-E701EAFCBFC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648458" y="3839818"/>
              <a:ext cx="1305746" cy="880101"/>
            </a:xfrm>
            <a:prstGeom prst="rect">
              <a:avLst/>
            </a:prstGeom>
          </p:spPr>
        </p:pic>
      </p:grpSp>
      <p:grpSp>
        <p:nvGrpSpPr>
          <p:cNvPr id="4" name="Group 3">
            <a:extLst>
              <a:ext uri="{FF2B5EF4-FFF2-40B4-BE49-F238E27FC236}">
                <a16:creationId xmlns:a16="http://schemas.microsoft.com/office/drawing/2014/main" id="{27AB1B3E-C709-4D8F-A59E-8AC60F90F24F}"/>
              </a:ext>
            </a:extLst>
          </p:cNvPr>
          <p:cNvGrpSpPr/>
          <p:nvPr/>
        </p:nvGrpSpPr>
        <p:grpSpPr>
          <a:xfrm>
            <a:off x="3388832" y="3735343"/>
            <a:ext cx="2418068" cy="1109227"/>
            <a:chOff x="3388832" y="3735343"/>
            <a:chExt cx="2418068" cy="1109227"/>
          </a:xfrm>
        </p:grpSpPr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71B94A47-172F-4634-9202-88A3EDA279C0}"/>
                </a:ext>
              </a:extLst>
            </p:cNvPr>
            <p:cNvSpPr/>
            <p:nvPr/>
          </p:nvSpPr>
          <p:spPr>
            <a:xfrm>
              <a:off x="3440564" y="3795464"/>
              <a:ext cx="2366336" cy="1049106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Whale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1D8124BD-0A4C-4188-9195-0CB8473FD41B}"/>
                </a:ext>
              </a:extLst>
            </p:cNvPr>
            <p:cNvSpPr/>
            <p:nvPr/>
          </p:nvSpPr>
          <p:spPr>
            <a:xfrm>
              <a:off x="3388832" y="3735343"/>
              <a:ext cx="2366336" cy="1049106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Whale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pic>
          <p:nvPicPr>
            <p:cNvPr id="24" name="Picture 23">
              <a:extLst>
                <a:ext uri="{FF2B5EF4-FFF2-40B4-BE49-F238E27FC236}">
                  <a16:creationId xmlns:a16="http://schemas.microsoft.com/office/drawing/2014/main" id="{18667FE6-9B85-400F-9E61-386EED10AEF2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825762" y="3837273"/>
              <a:ext cx="1842958" cy="891611"/>
            </a:xfrm>
            <a:prstGeom prst="rect">
              <a:avLst/>
            </a:prstGeom>
          </p:spPr>
        </p:pic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E53D5071-1E4B-4345-9997-9CC2B146531D}"/>
              </a:ext>
            </a:extLst>
          </p:cNvPr>
          <p:cNvGrpSpPr/>
          <p:nvPr/>
        </p:nvGrpSpPr>
        <p:grpSpPr>
          <a:xfrm>
            <a:off x="6022013" y="5018132"/>
            <a:ext cx="2418068" cy="1109227"/>
            <a:chOff x="6022013" y="5018132"/>
            <a:chExt cx="2418068" cy="1109227"/>
          </a:xfrm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629D7F2-8D2B-4D74-8E4D-D83FD941BCDE}"/>
                </a:ext>
              </a:extLst>
            </p:cNvPr>
            <p:cNvSpPr/>
            <p:nvPr/>
          </p:nvSpPr>
          <p:spPr>
            <a:xfrm>
              <a:off x="6073745" y="5078253"/>
              <a:ext cx="2366336" cy="1049106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Arctic fox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2A9EBA5F-ABCE-4F0C-B896-CE40A224FABE}"/>
                </a:ext>
              </a:extLst>
            </p:cNvPr>
            <p:cNvSpPr/>
            <p:nvPr/>
          </p:nvSpPr>
          <p:spPr>
            <a:xfrm>
              <a:off x="6022013" y="5018132"/>
              <a:ext cx="2366336" cy="1049106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Arctic fox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FA625E2-59FB-4308-9356-4B57B21CAEEF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7042322" y="5078253"/>
              <a:ext cx="1151420" cy="1046951"/>
            </a:xfrm>
            <a:prstGeom prst="rect">
              <a:avLst/>
            </a:prstGeom>
          </p:spPr>
        </p:pic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160286D3-15F0-4A17-8938-4946CE395105}"/>
              </a:ext>
            </a:extLst>
          </p:cNvPr>
          <p:cNvGrpSpPr/>
          <p:nvPr/>
        </p:nvGrpSpPr>
        <p:grpSpPr>
          <a:xfrm>
            <a:off x="3388832" y="5018132"/>
            <a:ext cx="2418068" cy="1109227"/>
            <a:chOff x="3388832" y="5018132"/>
            <a:chExt cx="2418068" cy="1109227"/>
          </a:xfrm>
        </p:grpSpPr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684B7DF3-7125-4136-877C-AB93B68CBAAD}"/>
                </a:ext>
              </a:extLst>
            </p:cNvPr>
            <p:cNvSpPr/>
            <p:nvPr/>
          </p:nvSpPr>
          <p:spPr>
            <a:xfrm>
              <a:off x="3440564" y="5078253"/>
              <a:ext cx="2366336" cy="1049106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Walrus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F6A05AB6-CA0D-4987-94DC-CB91636440B7}"/>
                </a:ext>
              </a:extLst>
            </p:cNvPr>
            <p:cNvSpPr/>
            <p:nvPr/>
          </p:nvSpPr>
          <p:spPr>
            <a:xfrm>
              <a:off x="3388832" y="5018132"/>
              <a:ext cx="2366336" cy="1049106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Walrus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pic>
          <p:nvPicPr>
            <p:cNvPr id="28" name="Picture 27">
              <a:extLst>
                <a:ext uri="{FF2B5EF4-FFF2-40B4-BE49-F238E27FC236}">
                  <a16:creationId xmlns:a16="http://schemas.microsoft.com/office/drawing/2014/main" id="{3AC12145-8B9C-423F-8417-7F7B4D231AE3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192465" y="5138374"/>
              <a:ext cx="1476255" cy="875521"/>
            </a:xfrm>
            <a:prstGeom prst="rect">
              <a:avLst/>
            </a:prstGeom>
          </p:spPr>
        </p:pic>
      </p:grpSp>
      <p:grpSp>
        <p:nvGrpSpPr>
          <p:cNvPr id="23" name="Group 22">
            <a:extLst>
              <a:ext uri="{FF2B5EF4-FFF2-40B4-BE49-F238E27FC236}">
                <a16:creationId xmlns:a16="http://schemas.microsoft.com/office/drawing/2014/main" id="{765AF810-36F5-4D42-885A-77E38662B6C0}"/>
              </a:ext>
            </a:extLst>
          </p:cNvPr>
          <p:cNvGrpSpPr/>
          <p:nvPr/>
        </p:nvGrpSpPr>
        <p:grpSpPr>
          <a:xfrm>
            <a:off x="755651" y="5018132"/>
            <a:ext cx="2418068" cy="1109227"/>
            <a:chOff x="755651" y="5018132"/>
            <a:chExt cx="2418068" cy="1109227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D8DE22EF-E9DE-4A74-8E6A-0FDE141205FD}"/>
                </a:ext>
              </a:extLst>
            </p:cNvPr>
            <p:cNvSpPr/>
            <p:nvPr/>
          </p:nvSpPr>
          <p:spPr>
            <a:xfrm>
              <a:off x="807383" y="5078253"/>
              <a:ext cx="2366336" cy="1049106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Seal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5BF0FB3-959D-469A-B1E0-3C89307C6FA2}"/>
                </a:ext>
              </a:extLst>
            </p:cNvPr>
            <p:cNvSpPr/>
            <p:nvPr/>
          </p:nvSpPr>
          <p:spPr>
            <a:xfrm>
              <a:off x="755651" y="5018132"/>
              <a:ext cx="2366336" cy="1049106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Seal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pic>
          <p:nvPicPr>
            <p:cNvPr id="30" name="Picture 29">
              <a:extLst>
                <a:ext uri="{FF2B5EF4-FFF2-40B4-BE49-F238E27FC236}">
                  <a16:creationId xmlns:a16="http://schemas.microsoft.com/office/drawing/2014/main" id="{3FDB55B8-D3B8-4258-A393-9CB4C7A5B770}"/>
                </a:ext>
              </a:extLst>
            </p:cNvPr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 rot="21214783">
              <a:off x="1169304" y="5185311"/>
              <a:ext cx="1801907" cy="846372"/>
            </a:xfrm>
            <a:prstGeom prst="rect">
              <a:avLst/>
            </a:prstGeom>
          </p:spPr>
        </p:pic>
      </p:grpSp>
      <p:grpSp>
        <p:nvGrpSpPr>
          <p:cNvPr id="6" name="Group 5">
            <a:extLst>
              <a:ext uri="{FF2B5EF4-FFF2-40B4-BE49-F238E27FC236}">
                <a16:creationId xmlns:a16="http://schemas.microsoft.com/office/drawing/2014/main" id="{B549DE0C-E267-4D86-AA62-6051F3437E6E}"/>
              </a:ext>
            </a:extLst>
          </p:cNvPr>
          <p:cNvGrpSpPr/>
          <p:nvPr/>
        </p:nvGrpSpPr>
        <p:grpSpPr>
          <a:xfrm>
            <a:off x="6022013" y="3581991"/>
            <a:ext cx="2418068" cy="1349360"/>
            <a:chOff x="6022013" y="3581991"/>
            <a:chExt cx="2418068" cy="1349360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1D5F0614-B02C-44FB-A0A4-65B54362EBF4}"/>
                </a:ext>
              </a:extLst>
            </p:cNvPr>
            <p:cNvSpPr/>
            <p:nvPr/>
          </p:nvSpPr>
          <p:spPr>
            <a:xfrm>
              <a:off x="6073745" y="3795464"/>
              <a:ext cx="2366336" cy="1049106"/>
            </a:xfrm>
            <a:prstGeom prst="rect">
              <a:avLst/>
            </a:prstGeom>
            <a:solidFill>
              <a:srgbClr val="25B7B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Caribou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DF6375B-AEC0-4119-A8A6-8667FB635380}"/>
                </a:ext>
              </a:extLst>
            </p:cNvPr>
            <p:cNvSpPr/>
            <p:nvPr/>
          </p:nvSpPr>
          <p:spPr>
            <a:xfrm>
              <a:off x="6022013" y="3735343"/>
              <a:ext cx="2366336" cy="1049106"/>
            </a:xfrm>
            <a:prstGeom prst="rect">
              <a:avLst/>
            </a:prstGeom>
            <a:solidFill>
              <a:srgbClr val="8ACB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lIns="108000" tIns="108000" rIns="108000" bIns="108000" rtlCol="0" anchor="ctr">
              <a:spAutoFit/>
            </a:bodyPr>
            <a:lstStyle/>
            <a:p>
              <a:r>
                <a:rPr lang="en-GB" b="1" dirty="0">
                  <a:solidFill>
                    <a:schemeClr val="bg1"/>
                  </a:solidFill>
                </a:rPr>
                <a:t>Caribou</a:t>
              </a:r>
            </a:p>
            <a:p>
              <a:endParaRPr lang="en-GB" b="1" dirty="0">
                <a:solidFill>
                  <a:schemeClr val="bg1"/>
                </a:solidFill>
              </a:endParaRPr>
            </a:p>
            <a:p>
              <a:endParaRPr lang="en-GB" b="1" dirty="0">
                <a:solidFill>
                  <a:schemeClr val="bg1"/>
                </a:solidFill>
              </a:endParaRPr>
            </a:p>
          </p:txBody>
        </p:sp>
        <p:pic>
          <p:nvPicPr>
            <p:cNvPr id="32" name="Picture 31">
              <a:extLst>
                <a:ext uri="{FF2B5EF4-FFF2-40B4-BE49-F238E27FC236}">
                  <a16:creationId xmlns:a16="http://schemas.microsoft.com/office/drawing/2014/main" id="{8B127CC8-C3E8-4DBA-8D3E-A70D14B96DB7}"/>
                </a:ext>
              </a:extLst>
            </p:cNvPr>
            <p:cNvPicPr>
              <a:picLocks noChangeAspect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926753" y="3581991"/>
              <a:ext cx="1382558" cy="1349360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6251537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33A4466-4EF7-4013-949C-D738377F8FD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5573" y="2229535"/>
            <a:ext cx="7632854" cy="375546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55651" y="2478627"/>
            <a:ext cx="2834837" cy="104910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They used to live along the coast, but have travelled to new places.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130719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The Inuit people live in far northern Arctic areas. Populations of Inuit people are living in Greenland, Canada, Alaska, Russia and Denmark.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9A5379-AFC8-4CFD-9805-753224E33EC1}"/>
              </a:ext>
            </a:extLst>
          </p:cNvPr>
          <p:cNvSpPr/>
          <p:nvPr/>
        </p:nvSpPr>
        <p:spPr>
          <a:xfrm>
            <a:off x="755652" y="3678366"/>
            <a:ext cx="2440554" cy="1049106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They live in some of the harshest conditions on earth.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82514A-7B5F-44C3-AA92-D66AD272337B}"/>
              </a:ext>
            </a:extLst>
          </p:cNvPr>
          <p:cNvSpPr/>
          <p:nvPr/>
        </p:nvSpPr>
        <p:spPr>
          <a:xfrm>
            <a:off x="2003827" y="234693"/>
            <a:ext cx="5135204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Where in the World</a:t>
            </a:r>
            <a:endParaRPr lang="en-GB" sz="3800" b="1" dirty="0"/>
          </a:p>
        </p:txBody>
      </p:sp>
      <p:sp>
        <p:nvSpPr>
          <p:cNvPr id="10" name="TextBox 21">
            <a:extLst>
              <a:ext uri="{FF2B5EF4-FFF2-40B4-BE49-F238E27FC236}">
                <a16:creationId xmlns:a16="http://schemas.microsoft.com/office/drawing/2014/main" id="{471F2942-7D8C-44F2-AE3C-2347F45CD04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BiblioArchives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/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LibraryArchives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7178654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5">
            <a:extLst>
              <a:ext uri="{FF2B5EF4-FFF2-40B4-BE49-F238E27FC236}">
                <a16:creationId xmlns:a16="http://schemas.microsoft.com/office/drawing/2014/main" id="{8A562068-6F48-4A8D-8E81-1C4D2B09779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2973"/>
          <a:stretch>
            <a:fillRect/>
          </a:stretch>
        </p:blipFill>
        <p:spPr bwMode="auto">
          <a:xfrm>
            <a:off x="755650" y="2237472"/>
            <a:ext cx="7632700" cy="3838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1" y="130719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eaLnBrk="1" hangingPunct="1"/>
            <a:r>
              <a:rPr lang="en-GB" altLang="en-US" dirty="0"/>
              <a:t>The Inuit live in houses, in small communities similar to villages. Each one has shops, churches and schools.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A3645BDC-A134-40FB-947A-A2BD8708F77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Inuit Towns</a:t>
            </a:r>
            <a:endParaRPr lang="en-GB" sz="3800" b="1" dirty="0"/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4BC58680-43CC-4902-8574-CE502056C97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ezola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40639301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55651" y="2229535"/>
            <a:ext cx="3875072" cy="772107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They make igloos out of snow and ice, as a shelter when travelling.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130719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A lot of Inuit people move around all year and don’t stay in one </a:t>
            </a:r>
            <a:br>
              <a:rPr lang="en-GB" dirty="0"/>
            </a:br>
            <a:r>
              <a:rPr lang="en-GB" dirty="0"/>
              <a:t>single place.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719A5379-AFC8-4CFD-9805-753224E33EC1}"/>
              </a:ext>
            </a:extLst>
          </p:cNvPr>
          <p:cNvSpPr/>
          <p:nvPr/>
        </p:nvSpPr>
        <p:spPr>
          <a:xfrm>
            <a:off x="755651" y="3119925"/>
            <a:ext cx="3351211" cy="772107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These are perfect for them to stay in during the winter.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Homes - Igloo</a:t>
            </a:r>
            <a:endParaRPr lang="en-GB" sz="3800" b="1" dirty="0"/>
          </a:p>
        </p:txBody>
      </p:sp>
      <p:pic>
        <p:nvPicPr>
          <p:cNvPr id="12" name="Picture 5">
            <a:extLst>
              <a:ext uri="{FF2B5EF4-FFF2-40B4-BE49-F238E27FC236}">
                <a16:creationId xmlns:a16="http://schemas.microsoft.com/office/drawing/2014/main" id="{452558D2-5912-4510-84D1-05939AF363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463" r="13748"/>
          <a:stretch>
            <a:fillRect/>
          </a:stretch>
        </p:blipFill>
        <p:spPr bwMode="auto">
          <a:xfrm>
            <a:off x="5037138" y="2229535"/>
            <a:ext cx="3351212" cy="376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Box 21">
            <a:extLst>
              <a:ext uri="{FF2B5EF4-FFF2-40B4-BE49-F238E27FC236}">
                <a16:creationId xmlns:a16="http://schemas.microsoft.com/office/drawing/2014/main" id="{2AABA810-9797-460F-928D-241811B97A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Steven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Roberege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DDF0042E-29C4-4E39-A884-4062C9894965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/>
        </p:blipFill>
        <p:spPr>
          <a:xfrm>
            <a:off x="755650" y="4078813"/>
            <a:ext cx="3351210" cy="1913097"/>
          </a:xfrm>
          <a:prstGeom prst="roundRect">
            <a:avLst>
              <a:gd name="adj" fmla="val 8819"/>
            </a:avLst>
          </a:prstGeom>
        </p:spPr>
      </p:pic>
      <p:grpSp>
        <p:nvGrpSpPr>
          <p:cNvPr id="17" name="Group 16">
            <a:extLst>
              <a:ext uri="{FF2B5EF4-FFF2-40B4-BE49-F238E27FC236}">
                <a16:creationId xmlns:a16="http://schemas.microsoft.com/office/drawing/2014/main" id="{F835599B-8FA4-475E-BD20-9394C7D51823}"/>
              </a:ext>
            </a:extLst>
          </p:cNvPr>
          <p:cNvGrpSpPr/>
          <p:nvPr/>
        </p:nvGrpSpPr>
        <p:grpSpPr>
          <a:xfrm>
            <a:off x="3182300" y="2666811"/>
            <a:ext cx="1448423" cy="1524377"/>
            <a:chOff x="2821019" y="4078813"/>
            <a:chExt cx="1448423" cy="1524377"/>
          </a:xfrm>
        </p:grpSpPr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5251B8F0-EF38-490B-B712-7B9B0857FC27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9278" t="69537" r="38828"/>
            <a:stretch/>
          </p:blipFill>
          <p:spPr>
            <a:xfrm>
              <a:off x="2821019" y="4807322"/>
              <a:ext cx="1167320" cy="795868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2AEC9FEE-014A-40B5-BE65-5F47CF3C392E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1547" t="62885" r="-2393" b="1"/>
            <a:stretch/>
          </p:blipFill>
          <p:spPr>
            <a:xfrm>
              <a:off x="3131307" y="4078813"/>
              <a:ext cx="1138135" cy="969637"/>
            </a:xfrm>
            <a:prstGeom prst="ellipse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482760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7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2" presetClass="path" presetSubtype="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animMotion origin="layout" path="M 3.05556E-6 0 L 3.05556E-6 0.25 " pathEditMode="relative" rAng="0" ptsTypes="AA">
                                      <p:cBhvr>
                                        <p:cTn id="2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12500"/>
                                    </p:animMotion>
                                  </p:childTnLst>
                                </p:cTn>
                              </p:par>
                              <p:par>
                                <p:cTn id="26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3">
            <a:extLst>
              <a:ext uri="{FF2B5EF4-FFF2-40B4-BE49-F238E27FC236}">
                <a16:creationId xmlns:a16="http://schemas.microsoft.com/office/drawing/2014/main" id="{FA3FF8CC-D59F-4FAE-A7E0-0ADB14CB5A9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376" r="16824"/>
          <a:stretch>
            <a:fillRect/>
          </a:stretch>
        </p:blipFill>
        <p:spPr bwMode="auto">
          <a:xfrm>
            <a:off x="4527559" y="1944046"/>
            <a:ext cx="3860788" cy="41487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755651" y="1944046"/>
            <a:ext cx="3413677" cy="1326105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Some Inuit people make their own tents called ‘</a:t>
            </a:r>
            <a:r>
              <a:rPr lang="en-GB" altLang="en-US" dirty="0" err="1">
                <a:solidFill>
                  <a:schemeClr val="tx1"/>
                </a:solidFill>
              </a:rPr>
              <a:t>Tupiq</a:t>
            </a:r>
            <a:r>
              <a:rPr lang="en-GB" altLang="en-US" dirty="0">
                <a:solidFill>
                  <a:schemeClr val="tx1"/>
                </a:solidFill>
              </a:rPr>
              <a:t>’ from driftwood, whalebones and stretched animal skin.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Tents are also used in the summer.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Homes - Tents</a:t>
            </a:r>
            <a:endParaRPr lang="en-GB" sz="3800" b="1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1259E27D-449F-4B5C-BF8C-C8126076955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6594" y="4572947"/>
            <a:ext cx="2168998" cy="151987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6033DC2E-343E-42D1-9950-9F710E48C960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5434" y="3016211"/>
            <a:ext cx="2129240" cy="33258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29133224-3B08-4B86-AADD-EA0A125F99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8843" y="4948837"/>
            <a:ext cx="850394" cy="7680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18728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42" presetClass="entr" presetSubtype="0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>
            <a:extLst>
              <a:ext uri="{FF2B5EF4-FFF2-40B4-BE49-F238E27FC236}">
                <a16:creationId xmlns:a16="http://schemas.microsoft.com/office/drawing/2014/main" id="{D3FBB51A-4199-4F8F-8E85-B76FC00E2077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23" t="25148" r="16309" b="16450"/>
          <a:stretch/>
        </p:blipFill>
        <p:spPr>
          <a:xfrm>
            <a:off x="621323" y="1877250"/>
            <a:ext cx="7889632" cy="4359428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The Inuit tend to travel, fish and hunt using snowmobiles...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Travelling</a:t>
            </a:r>
            <a:endParaRPr lang="en-GB" sz="3800" b="1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DB742E1-749D-4B42-8DCC-0EA64202A5F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41195" y="2808748"/>
            <a:ext cx="5487815" cy="29114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5048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7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...dog sleighs called ‘qamutik’...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Travelling</a:t>
            </a:r>
            <a:endParaRPr lang="en-GB" sz="3800" b="1" dirty="0"/>
          </a:p>
        </p:txBody>
      </p:sp>
      <p:pic>
        <p:nvPicPr>
          <p:cNvPr id="6" name="Picture 3">
            <a:extLst>
              <a:ext uri="{FF2B5EF4-FFF2-40B4-BE49-F238E27FC236}">
                <a16:creationId xmlns:a16="http://schemas.microsoft.com/office/drawing/2014/main" id="{910D6BDB-5A38-4FE4-A92F-0A4C9F403F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6901"/>
          <a:stretch>
            <a:fillRect/>
          </a:stretch>
        </p:blipFill>
        <p:spPr bwMode="auto">
          <a:xfrm>
            <a:off x="755650" y="1914525"/>
            <a:ext cx="7640638" cy="418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21">
            <a:extLst>
              <a:ext uri="{FF2B5EF4-FFF2-40B4-BE49-F238E27FC236}">
                <a16:creationId xmlns:a16="http://schemas.microsoft.com/office/drawing/2014/main" id="{5F5F227B-6789-4426-B311-B61E438065D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Greenland Travel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6552706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...and kayaks (which is actually an Inuit word). They also build stronger boats called ‘</a:t>
            </a:r>
            <a:r>
              <a:rPr lang="en-GB" altLang="en-US" dirty="0" err="1"/>
              <a:t>umiaqs</a:t>
            </a:r>
            <a:r>
              <a:rPr lang="en-GB" altLang="en-US" dirty="0"/>
              <a:t>’.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Travelling</a:t>
            </a:r>
            <a:endParaRPr lang="en-GB" sz="3800" b="1" dirty="0"/>
          </a:p>
        </p:txBody>
      </p:sp>
      <p:pic>
        <p:nvPicPr>
          <p:cNvPr id="7" name="Picture 1">
            <a:extLst>
              <a:ext uri="{FF2B5EF4-FFF2-40B4-BE49-F238E27FC236}">
                <a16:creationId xmlns:a16="http://schemas.microsoft.com/office/drawing/2014/main" id="{E9AB6906-5F54-481B-88DE-D4DF00B5D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26"/>
          <a:stretch>
            <a:fillRect/>
          </a:stretch>
        </p:blipFill>
        <p:spPr bwMode="auto">
          <a:xfrm>
            <a:off x="755650" y="2225675"/>
            <a:ext cx="7646988" cy="386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" name="TextBox 21">
            <a:extLst>
              <a:ext uri="{FF2B5EF4-FFF2-40B4-BE49-F238E27FC236}">
                <a16:creationId xmlns:a16="http://schemas.microsoft.com/office/drawing/2014/main" id="{476EDD7B-42F4-432B-BB0A-D865EDE4496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BiblioArchives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/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LibraryArchives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3964702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55399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Keeping warm is very important in such a cold climate so the Inuit people wear long parkas made from animal skins and furs.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Clothes</a:t>
            </a:r>
            <a:endParaRPr lang="en-GB" sz="3800" b="1" dirty="0"/>
          </a:p>
        </p:txBody>
      </p:sp>
      <p:pic>
        <p:nvPicPr>
          <p:cNvPr id="6" name="Picture 1">
            <a:extLst>
              <a:ext uri="{FF2B5EF4-FFF2-40B4-BE49-F238E27FC236}">
                <a16:creationId xmlns:a16="http://schemas.microsoft.com/office/drawing/2014/main" id="{BB2CE5FA-1A77-4E6F-B5B8-79A04C8C02B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679" t="10229" r="10873" b="6654"/>
          <a:stretch>
            <a:fillRect/>
          </a:stretch>
        </p:blipFill>
        <p:spPr bwMode="auto">
          <a:xfrm>
            <a:off x="1358900" y="2245532"/>
            <a:ext cx="1697038" cy="2827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">
            <a:extLst>
              <a:ext uri="{FF2B5EF4-FFF2-40B4-BE49-F238E27FC236}">
                <a16:creationId xmlns:a16="http://schemas.microsoft.com/office/drawing/2014/main" id="{23EC3F5C-E58B-4709-B1C9-C1DF943D04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94" t="2426" r="10365" b="7381"/>
          <a:stretch>
            <a:fillRect/>
          </a:stretch>
        </p:blipFill>
        <p:spPr bwMode="auto">
          <a:xfrm>
            <a:off x="3452813" y="2089957"/>
            <a:ext cx="2238375" cy="306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5">
            <a:extLst>
              <a:ext uri="{FF2B5EF4-FFF2-40B4-BE49-F238E27FC236}">
                <a16:creationId xmlns:a16="http://schemas.microsoft.com/office/drawing/2014/main" id="{EB524460-3D3F-4CBE-95E4-9C7CBA7E3CA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744" t="8105" r="21902" b="5945"/>
          <a:stretch>
            <a:fillRect/>
          </a:stretch>
        </p:blipFill>
        <p:spPr bwMode="auto">
          <a:xfrm>
            <a:off x="6569075" y="2137582"/>
            <a:ext cx="1468438" cy="2924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5115798-94F9-4FC6-A58A-DF424686D2B6}"/>
              </a:ext>
            </a:extLst>
          </p:cNvPr>
          <p:cNvSpPr/>
          <p:nvPr/>
        </p:nvSpPr>
        <p:spPr>
          <a:xfrm>
            <a:off x="755651" y="5245100"/>
            <a:ext cx="7632700" cy="772107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They can buy their clothes from a shop, but some people still make their own. They wear tunics in summer.</a:t>
            </a:r>
          </a:p>
        </p:txBody>
      </p:sp>
      <p:sp>
        <p:nvSpPr>
          <p:cNvPr id="13" name="TextBox 21">
            <a:extLst>
              <a:ext uri="{FF2B5EF4-FFF2-40B4-BE49-F238E27FC236}">
                <a16:creationId xmlns:a16="http://schemas.microsoft.com/office/drawing/2014/main" id="{D13FFF05-9D3B-451F-B268-1C57EBA6B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Nationalmuseet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637012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>
              <a:spcAft>
                <a:spcPts val="1200"/>
              </a:spcAft>
            </a:pPr>
            <a:r>
              <a:rPr lang="en-GB" altLang="en-US" dirty="0"/>
              <a:t>Babies are sometimes kept in the hood of their mother’s parka.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Clothes</a:t>
            </a:r>
            <a:endParaRPr lang="en-GB" sz="3800" b="1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5115798-94F9-4FC6-A58A-DF424686D2B6}"/>
              </a:ext>
            </a:extLst>
          </p:cNvPr>
          <p:cNvSpPr/>
          <p:nvPr/>
        </p:nvSpPr>
        <p:spPr>
          <a:xfrm>
            <a:off x="4075113" y="2185283"/>
            <a:ext cx="4313237" cy="772107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120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They also wear warm, soft boots called ‘mukluks’.</a:t>
            </a:r>
          </a:p>
        </p:txBody>
      </p:sp>
      <p:sp>
        <p:nvSpPr>
          <p:cNvPr id="13" name="TextBox 21">
            <a:extLst>
              <a:ext uri="{FF2B5EF4-FFF2-40B4-BE49-F238E27FC236}">
                <a16:creationId xmlns:a16="http://schemas.microsoft.com/office/drawing/2014/main" id="{D13FFF05-9D3B-451F-B268-1C57EBA6B4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Nationalmuseet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(@flickr.com) - granted under creative commons licence – attribution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9B1A83D-4450-4BAE-8533-92B1990A01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82" r="6145" b="17674"/>
          <a:stretch>
            <a:fillRect/>
          </a:stretch>
        </p:blipFill>
        <p:spPr bwMode="auto">
          <a:xfrm>
            <a:off x="4075113" y="3033590"/>
            <a:ext cx="4313237" cy="296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7">
            <a:extLst>
              <a:ext uri="{FF2B5EF4-FFF2-40B4-BE49-F238E27FC236}">
                <a16:creationId xmlns:a16="http://schemas.microsoft.com/office/drawing/2014/main" id="{1304E606-E0DA-444F-84F4-2E515B0776B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08" t="7166" r="14926" b="6007"/>
          <a:stretch>
            <a:fillRect/>
          </a:stretch>
        </p:blipFill>
        <p:spPr bwMode="auto">
          <a:xfrm>
            <a:off x="1214438" y="1830375"/>
            <a:ext cx="2131481" cy="4262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93C4BBD-B1FA-460D-ACD4-7A8711102C0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02583" y="1846080"/>
            <a:ext cx="1617258" cy="4152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3784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1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8.33333E-7 -7.40741E-7 L -0.85365 -7.40741E-7 " pathEditMode="relative" rAng="0" ptsTypes="AA">
                                      <p:cBhvr>
                                        <p:cTn id="17" dur="27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2691" y="0"/>
                                    </p:animMotion>
                                  </p:childTnLst>
                                </p:cTn>
                              </p:par>
                              <p:par>
                                <p:cTn id="18" presetID="10" presetClass="exit" presetSubtype="0" fill="hold" nodeType="withEffect">
                                  <p:stCondLst>
                                    <p:cond delay="14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7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6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>
              <a:spcAft>
                <a:spcPts val="1200"/>
              </a:spcAft>
            </a:pPr>
            <a:r>
              <a:rPr lang="en-GB" altLang="en-US" dirty="0"/>
              <a:t>Their hobbies include: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441195" y="234693"/>
            <a:ext cx="4260467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Hobbies</a:t>
            </a:r>
            <a:endParaRPr lang="en-GB" sz="3800" b="1" dirty="0"/>
          </a:p>
        </p:txBody>
      </p:sp>
      <p:pic>
        <p:nvPicPr>
          <p:cNvPr id="11" name="Picture 1">
            <a:extLst>
              <a:ext uri="{FF2B5EF4-FFF2-40B4-BE49-F238E27FC236}">
                <a16:creationId xmlns:a16="http://schemas.microsoft.com/office/drawing/2014/main" id="{13A29418-CBAD-48FA-8393-1917AE81187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58" r="17004"/>
          <a:stretch>
            <a:fillRect/>
          </a:stretch>
        </p:blipFill>
        <p:spPr bwMode="auto">
          <a:xfrm>
            <a:off x="4138246" y="1714756"/>
            <a:ext cx="4251692" cy="43780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" name="TextBox 21">
            <a:extLst>
              <a:ext uri="{FF2B5EF4-FFF2-40B4-BE49-F238E27FC236}">
                <a16:creationId xmlns:a16="http://schemas.microsoft.com/office/drawing/2014/main" id="{00D1B63E-651F-45DA-A007-A1674C793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Greenland Travel (@flickr.com) - granted under creative commons licence – attribution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CC18FAB-8C72-44E4-8557-ACDCB21DDB48}"/>
              </a:ext>
            </a:extLst>
          </p:cNvPr>
          <p:cNvSpPr/>
          <p:nvPr/>
        </p:nvSpPr>
        <p:spPr>
          <a:xfrm>
            <a:off x="697036" y="1711976"/>
            <a:ext cx="3136411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snowboarding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2EE1F95-8676-491D-9D69-99E6B910E7EE}"/>
              </a:ext>
            </a:extLst>
          </p:cNvPr>
          <p:cNvSpPr/>
          <p:nvPr/>
        </p:nvSpPr>
        <p:spPr>
          <a:xfrm>
            <a:off x="814374" y="2197694"/>
            <a:ext cx="3136411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playing hockey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C62360D6-20E0-452D-98B6-D1D7CB7BEB25}"/>
              </a:ext>
            </a:extLst>
          </p:cNvPr>
          <p:cNvSpPr/>
          <p:nvPr/>
        </p:nvSpPr>
        <p:spPr>
          <a:xfrm>
            <a:off x="697036" y="2683412"/>
            <a:ext cx="3136411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skiing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2A971ABF-509C-4FAB-83F9-C4E93CB00184}"/>
              </a:ext>
            </a:extLst>
          </p:cNvPr>
          <p:cNvSpPr/>
          <p:nvPr/>
        </p:nvSpPr>
        <p:spPr>
          <a:xfrm>
            <a:off x="814374" y="3169130"/>
            <a:ext cx="3136411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ice fishing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A55F52C9-627A-402C-A1ED-257E486CC1F1}"/>
              </a:ext>
            </a:extLst>
          </p:cNvPr>
          <p:cNvSpPr/>
          <p:nvPr/>
        </p:nvSpPr>
        <p:spPr>
          <a:xfrm>
            <a:off x="697036" y="3654848"/>
            <a:ext cx="3136411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playing video games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7E495FEF-7F7B-4B24-88C1-5CD9BB08FF09}"/>
              </a:ext>
            </a:extLst>
          </p:cNvPr>
          <p:cNvSpPr/>
          <p:nvPr/>
        </p:nvSpPr>
        <p:spPr>
          <a:xfrm>
            <a:off x="814374" y="4140566"/>
            <a:ext cx="3136411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watching television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7F2CF014-F2EE-43E7-A9C1-5DDE659E56E2}"/>
              </a:ext>
            </a:extLst>
          </p:cNvPr>
          <p:cNvSpPr/>
          <p:nvPr/>
        </p:nvSpPr>
        <p:spPr>
          <a:xfrm>
            <a:off x="697036" y="4626284"/>
            <a:ext cx="3136411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skating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EF6C7A6B-B1D8-4267-97D8-911439112851}"/>
              </a:ext>
            </a:extLst>
          </p:cNvPr>
          <p:cNvSpPr/>
          <p:nvPr/>
        </p:nvSpPr>
        <p:spPr>
          <a:xfrm>
            <a:off x="814374" y="5112002"/>
            <a:ext cx="3136411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art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775C3A2-3221-4F5A-AF61-6AE66ACABB18}"/>
              </a:ext>
            </a:extLst>
          </p:cNvPr>
          <p:cNvSpPr/>
          <p:nvPr/>
        </p:nvSpPr>
        <p:spPr>
          <a:xfrm>
            <a:off x="695447" y="5597717"/>
            <a:ext cx="3136411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throat singing</a:t>
            </a:r>
          </a:p>
        </p:txBody>
      </p:sp>
    </p:spTree>
    <p:extLst>
      <p:ext uri="{BB962C8B-B14F-4D97-AF65-F5344CB8AC3E}">
        <p14:creationId xmlns:p14="http://schemas.microsoft.com/office/powerpoint/2010/main" val="31249961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8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830997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The Inuit type of throat singing is often called ‘katajjaq’. It is an entertaining duet performed by two Inuit people, usually women. </a:t>
            </a:r>
          </a:p>
          <a:p>
            <a:pPr algn="ctr" eaLnBrk="1" hangingPunct="1"/>
            <a:r>
              <a:rPr lang="en-GB" altLang="en-US" dirty="0"/>
              <a:t>They have a fun contest to see who can last the longest.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167626" y="234693"/>
            <a:ext cx="4807606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Throat Singing</a:t>
            </a:r>
            <a:endParaRPr lang="en-GB" sz="3800" b="1" dirty="0"/>
          </a:p>
        </p:txBody>
      </p:sp>
      <p:sp>
        <p:nvSpPr>
          <p:cNvPr id="15" name="TextBox 21">
            <a:extLst>
              <a:ext uri="{FF2B5EF4-FFF2-40B4-BE49-F238E27FC236}">
                <a16:creationId xmlns:a16="http://schemas.microsoft.com/office/drawing/2014/main" id="{00D1B63E-651F-45DA-A007-A1674C793FA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Greenland Travel (@flickr.com) - granted under creative commons licence – attribution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33212A-A99F-4AA8-90B2-1D5BF51D2678}"/>
              </a:ext>
            </a:extLst>
          </p:cNvPr>
          <p:cNvSpPr/>
          <p:nvPr/>
        </p:nvSpPr>
        <p:spPr>
          <a:xfrm>
            <a:off x="755651" y="2582732"/>
            <a:ext cx="4824535" cy="1880103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Karin and Kathy Kettler, the Canadian throat-singing sisters (who together are known as </a:t>
            </a:r>
            <a:r>
              <a:rPr lang="en-GB" altLang="en-US" dirty="0" err="1">
                <a:solidFill>
                  <a:schemeClr val="tx1"/>
                </a:solidFill>
              </a:rPr>
              <a:t>Nukariik</a:t>
            </a:r>
            <a:r>
              <a:rPr lang="en-GB" altLang="en-US" dirty="0">
                <a:solidFill>
                  <a:schemeClr val="tx1"/>
                </a:solidFill>
              </a:rPr>
              <a:t>), carry on the traditions of the elders from their mothers' village in Kangiqsualujjuaq, Nunavik, which is in northern Quebec, Canada.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15E51F5-3257-4CDB-8E89-F96386E4E2AB}"/>
              </a:ext>
            </a:extLst>
          </p:cNvPr>
          <p:cNvSpPr/>
          <p:nvPr/>
        </p:nvSpPr>
        <p:spPr>
          <a:xfrm>
            <a:off x="755652" y="4566041"/>
            <a:ext cx="3816349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Watch a clip of them performing.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46EB52E-F085-4511-B4D9-FA0F1D7181C4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016856" y="2368106"/>
            <a:ext cx="2461980" cy="3845604"/>
          </a:xfrm>
          <a:prstGeom prst="rect">
            <a:avLst/>
          </a:prstGeom>
        </p:spPr>
      </p:pic>
      <p:pic>
        <p:nvPicPr>
          <p:cNvPr id="27" name="Picture 2">
            <a:extLst>
              <a:ext uri="{FF2B5EF4-FFF2-40B4-BE49-F238E27FC236}">
                <a16:creationId xmlns:a16="http://schemas.microsoft.com/office/drawing/2014/main" id="{CCC96299-C8A8-4C78-B1D4-3761C40C07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0044" y="2407801"/>
            <a:ext cx="119002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290597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22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1">
            <a:extLst>
              <a:ext uri="{FF2B5EF4-FFF2-40B4-BE49-F238E27FC236}">
                <a16:creationId xmlns:a16="http://schemas.microsoft.com/office/drawing/2014/main" id="{209B7584-A492-477B-82BC-815778BAE1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67" r="12811"/>
          <a:stretch>
            <a:fillRect/>
          </a:stretch>
        </p:blipFill>
        <p:spPr bwMode="auto">
          <a:xfrm>
            <a:off x="687388" y="2000250"/>
            <a:ext cx="4094162" cy="4092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The oral Inuit languages are part of the Eskimo-Aleut family.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167626" y="234693"/>
            <a:ext cx="4807606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Language</a:t>
            </a:r>
            <a:endParaRPr lang="en-GB" sz="3800" b="1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33212A-A99F-4AA8-90B2-1D5BF51D2678}"/>
              </a:ext>
            </a:extLst>
          </p:cNvPr>
          <p:cNvSpPr/>
          <p:nvPr/>
        </p:nvSpPr>
        <p:spPr>
          <a:xfrm>
            <a:off x="4938546" y="2000250"/>
            <a:ext cx="3154868" cy="1880103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Inuit speak a few different languages: Inuinnaqtun, Inuktitut, Inuvialuktun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and Greenlandic languages (</a:t>
            </a:r>
            <a:r>
              <a:rPr lang="en-GB" altLang="en-US" dirty="0" err="1">
                <a:solidFill>
                  <a:schemeClr val="tx1"/>
                </a:solidFill>
              </a:rPr>
              <a:t>Kalaallisut</a:t>
            </a:r>
            <a:r>
              <a:rPr lang="en-GB" altLang="en-US" dirty="0">
                <a:solidFill>
                  <a:schemeClr val="tx1"/>
                </a:solidFill>
              </a:rPr>
              <a:t>, </a:t>
            </a:r>
            <a:r>
              <a:rPr lang="en-GB" altLang="en-US" dirty="0" err="1">
                <a:solidFill>
                  <a:schemeClr val="tx1"/>
                </a:solidFill>
              </a:rPr>
              <a:t>Inuktun</a:t>
            </a:r>
            <a:r>
              <a:rPr lang="en-GB" altLang="en-US" dirty="0">
                <a:solidFill>
                  <a:schemeClr val="tx1"/>
                </a:solidFill>
              </a:rPr>
              <a:t> and </a:t>
            </a:r>
            <a:r>
              <a:rPr lang="en-GB" altLang="en-US" dirty="0" err="1">
                <a:solidFill>
                  <a:schemeClr val="tx1"/>
                </a:solidFill>
              </a:rPr>
              <a:t>Tunumiit</a:t>
            </a:r>
            <a:r>
              <a:rPr lang="en-GB" altLang="en-US" dirty="0">
                <a:solidFill>
                  <a:schemeClr val="tx1"/>
                </a:solidFill>
              </a:rPr>
              <a:t>). 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15E51F5-3257-4CDB-8E89-F96386E4E2AB}"/>
              </a:ext>
            </a:extLst>
          </p:cNvPr>
          <p:cNvSpPr/>
          <p:nvPr/>
        </p:nvSpPr>
        <p:spPr>
          <a:xfrm>
            <a:off x="4938547" y="3984113"/>
            <a:ext cx="2824125" cy="1880103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 Inuit sign language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is called </a:t>
            </a:r>
            <a:r>
              <a:rPr lang="en-GB" altLang="en-US" dirty="0" err="1">
                <a:solidFill>
                  <a:schemeClr val="tx1"/>
                </a:solidFill>
              </a:rPr>
              <a:t>Inuiuuk</a:t>
            </a:r>
            <a:r>
              <a:rPr lang="en-GB" altLang="en-US" dirty="0">
                <a:solidFill>
                  <a:schemeClr val="tx1"/>
                </a:solidFill>
              </a:rPr>
              <a:t>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It is now at risk of becoming extinct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because only about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50 people still speak it.</a:t>
            </a:r>
          </a:p>
        </p:txBody>
      </p:sp>
      <p:sp>
        <p:nvSpPr>
          <p:cNvPr id="11" name="TextBox 21">
            <a:extLst>
              <a:ext uri="{FF2B5EF4-FFF2-40B4-BE49-F238E27FC236}">
                <a16:creationId xmlns:a16="http://schemas.microsoft.com/office/drawing/2014/main" id="{BFFA5378-2212-4DA2-B651-797A9B3AE28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789238" y="6245225"/>
            <a:ext cx="3565525" cy="984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fontAlgn="base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anose="02000000000000000000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 typeface="Arial" panose="020B0604020202020204" pitchFamily="34" charset="0"/>
              <a:buNone/>
            </a:pP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Photo courtesy of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BiblioArchives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/ </a:t>
            </a:r>
            <a:r>
              <a:rPr lang="en-GB" altLang="en-US" sz="500" dirty="0" err="1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LibraryArchives</a:t>
            </a:r>
            <a:r>
              <a:rPr lang="en-GB" altLang="en-US" sz="5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  (@flickr.com) - granted under creative commons licence – attribution</a:t>
            </a:r>
          </a:p>
        </p:txBody>
      </p:sp>
    </p:spTree>
    <p:extLst>
      <p:ext uri="{BB962C8B-B14F-4D97-AF65-F5344CB8AC3E}">
        <p14:creationId xmlns:p14="http://schemas.microsoft.com/office/powerpoint/2010/main" val="2339471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55651" y="1307191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 eaLnBrk="1" hangingPunct="1"/>
            <a:r>
              <a:rPr lang="en-GB" altLang="en-US" dirty="0"/>
              <a:t>Have a go at saying these Inuit words yourself!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30DEB4E-3013-4FC0-A065-BF3B6A1F531A}"/>
              </a:ext>
            </a:extLst>
          </p:cNvPr>
          <p:cNvSpPr/>
          <p:nvPr/>
        </p:nvSpPr>
        <p:spPr>
          <a:xfrm>
            <a:off x="2167626" y="234693"/>
            <a:ext cx="4807606" cy="802885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3800" b="1" dirty="0">
                <a:latin typeface="+mn-lt"/>
              </a:rPr>
              <a:t>Language</a:t>
            </a:r>
            <a:endParaRPr lang="en-GB" sz="3800" b="1" dirty="0"/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637AE1EB-B88D-46F8-B359-13D478808D5A}"/>
              </a:ext>
            </a:extLst>
          </p:cNvPr>
          <p:cNvSpPr/>
          <p:nvPr/>
        </p:nvSpPr>
        <p:spPr>
          <a:xfrm>
            <a:off x="697036" y="2083827"/>
            <a:ext cx="5936622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katajjaq = Inuit throat singing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BD55CC93-DD8D-4AB1-99C1-4DD18088B95D}"/>
              </a:ext>
            </a:extLst>
          </p:cNvPr>
          <p:cNvSpPr/>
          <p:nvPr/>
        </p:nvSpPr>
        <p:spPr>
          <a:xfrm>
            <a:off x="814374" y="2569545"/>
            <a:ext cx="5936622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qamutik = dog sleighs</a:t>
            </a:r>
          </a:p>
        </p:txBody>
      </p:sp>
      <p:sp>
        <p:nvSpPr>
          <p:cNvPr id="23" name="Rectangle 22">
            <a:extLst>
              <a:ext uri="{FF2B5EF4-FFF2-40B4-BE49-F238E27FC236}">
                <a16:creationId xmlns:a16="http://schemas.microsoft.com/office/drawing/2014/main" id="{4DB2CE5B-F291-4679-8691-E374BE0C24E3}"/>
              </a:ext>
            </a:extLst>
          </p:cNvPr>
          <p:cNvSpPr/>
          <p:nvPr/>
        </p:nvSpPr>
        <p:spPr>
          <a:xfrm>
            <a:off x="697036" y="3055263"/>
            <a:ext cx="5936622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mukluks = warm, soft boots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E8844AAE-DE9D-475D-900F-1F3DF3EEF098}"/>
              </a:ext>
            </a:extLst>
          </p:cNvPr>
          <p:cNvSpPr/>
          <p:nvPr/>
        </p:nvSpPr>
        <p:spPr>
          <a:xfrm>
            <a:off x="814374" y="3540981"/>
            <a:ext cx="5936622" cy="495108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 err="1">
                <a:solidFill>
                  <a:schemeClr val="tx1"/>
                </a:solidFill>
              </a:rPr>
              <a:t>umiaqs</a:t>
            </a:r>
            <a:r>
              <a:rPr lang="en-GB" altLang="en-US" dirty="0">
                <a:solidFill>
                  <a:schemeClr val="tx1"/>
                </a:solidFill>
              </a:rPr>
              <a:t> = strong boats they build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8BEB7B30-2EE2-45BC-866B-3EC0AEB26FB3}"/>
              </a:ext>
            </a:extLst>
          </p:cNvPr>
          <p:cNvSpPr/>
          <p:nvPr/>
        </p:nvSpPr>
        <p:spPr>
          <a:xfrm>
            <a:off x="697036" y="4026699"/>
            <a:ext cx="5936622" cy="495108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 err="1">
                <a:solidFill>
                  <a:schemeClr val="tx1"/>
                </a:solidFill>
              </a:rPr>
              <a:t>kuanniq</a:t>
            </a:r>
            <a:r>
              <a:rPr lang="en-GB" altLang="en-US" dirty="0">
                <a:solidFill>
                  <a:schemeClr val="tx1"/>
                </a:solidFill>
              </a:rPr>
              <a:t> = edible seaweed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B488D3D-7981-4962-B0A1-E4B7BC7D9C8D}"/>
              </a:ext>
            </a:extLst>
          </p:cNvPr>
          <p:cNvSpPr/>
          <p:nvPr/>
        </p:nvSpPr>
        <p:spPr>
          <a:xfrm>
            <a:off x="814374" y="4512417"/>
            <a:ext cx="5936622" cy="772107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 err="1">
                <a:solidFill>
                  <a:schemeClr val="tx1"/>
                </a:solidFill>
              </a:rPr>
              <a:t>Tupiq</a:t>
            </a:r>
            <a:r>
              <a:rPr lang="en-GB" altLang="en-US" dirty="0">
                <a:solidFill>
                  <a:schemeClr val="tx1"/>
                </a:solidFill>
              </a:rPr>
              <a:t> = their own homes made from driftwood, </a:t>
            </a:r>
          </a:p>
          <a:p>
            <a:pPr marL="285750" indent="-285750" eaLnBrk="1" fontAlgn="auto" hangingPunct="1">
              <a:spcAft>
                <a:spcPts val="0"/>
              </a:spcAft>
              <a:buFont typeface="Arial" panose="020B0604020202020204" pitchFamily="34" charset="0"/>
              <a:buChar char="•"/>
              <a:defRPr/>
            </a:pPr>
            <a:r>
              <a:rPr lang="en-GB" altLang="en-US" dirty="0">
                <a:solidFill>
                  <a:schemeClr val="tx1"/>
                </a:solidFill>
              </a:rPr>
              <a:t>whalebones and stretched animal skin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325948E4-6C5A-4AAE-89B9-B0BEA3D4EDBC}"/>
              </a:ext>
            </a:extLst>
          </p:cNvPr>
          <p:cNvGrpSpPr/>
          <p:nvPr/>
        </p:nvGrpSpPr>
        <p:grpSpPr>
          <a:xfrm>
            <a:off x="6912214" y="1750449"/>
            <a:ext cx="1417412" cy="1103496"/>
            <a:chOff x="6912214" y="1750449"/>
            <a:chExt cx="1417412" cy="1103496"/>
          </a:xfrm>
        </p:grpSpPr>
        <p:pic>
          <p:nvPicPr>
            <p:cNvPr id="6" name="Picture 5">
              <a:extLst>
                <a:ext uri="{FF2B5EF4-FFF2-40B4-BE49-F238E27FC236}">
                  <a16:creationId xmlns:a16="http://schemas.microsoft.com/office/drawing/2014/main" id="{4AAA71DF-80D9-4AF1-B3C5-DD6720568FB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6950" t="-5261" r="60500" b="52589"/>
            <a:stretch/>
          </p:blipFill>
          <p:spPr>
            <a:xfrm flipH="1">
              <a:off x="7237352" y="1750449"/>
              <a:ext cx="1092274" cy="1103496"/>
            </a:xfrm>
            <a:prstGeom prst="ellipse">
              <a:avLst/>
            </a:prstGeom>
            <a:solidFill>
              <a:schemeClr val="bg1"/>
            </a:solidFill>
            <a:ln w="76200">
              <a:solidFill>
                <a:srgbClr val="C28B5D"/>
              </a:solidFill>
            </a:ln>
          </p:spPr>
        </p:pic>
        <p:sp>
          <p:nvSpPr>
            <p:cNvPr id="7" name="Isosceles Triangle 6">
              <a:extLst>
                <a:ext uri="{FF2B5EF4-FFF2-40B4-BE49-F238E27FC236}">
                  <a16:creationId xmlns:a16="http://schemas.microsoft.com/office/drawing/2014/main" id="{E722C2B5-BFB4-4B7A-8B45-99F73F3DB545}"/>
                </a:ext>
              </a:extLst>
            </p:cNvPr>
            <p:cNvSpPr/>
            <p:nvPr/>
          </p:nvSpPr>
          <p:spPr>
            <a:xfrm rot="16200000">
              <a:off x="6934298" y="2164010"/>
              <a:ext cx="232831" cy="276999"/>
            </a:xfrm>
            <a:prstGeom prst="triangle">
              <a:avLst/>
            </a:prstGeom>
            <a:solidFill>
              <a:srgbClr val="C28B5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AU"/>
            </a:p>
          </p:txBody>
        </p:sp>
      </p:grpSp>
    </p:spTree>
    <p:extLst>
      <p:ext uri="{BB962C8B-B14F-4D97-AF65-F5344CB8AC3E}">
        <p14:creationId xmlns:p14="http://schemas.microsoft.com/office/powerpoint/2010/main" val="37413522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nodeType="withEffect">
                                  <p:stCondLst>
                                    <p:cond delay="13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1.85185E-6 L -3.33333E-6 0.07477 " pathEditMode="relative" rAng="0" ptsTypes="AA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72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07476 L -3.33333E-6 0.14467 " pathEditMode="relative" rAng="0" ptsTypes="AA">
                                      <p:cBhvr>
                                        <p:cTn id="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5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14467 L -3.33333E-6 0.21782 " pathEditMode="relative" rAng="0" ptsTypes="AA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6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21782 L -3.33333E-6 0.2868 " pathEditMode="relative" rAng="0" ptsTypes="AA">
                                      <p:cBhvr>
                                        <p:cTn id="4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338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4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.28681 L -3.33333E-6 0.3798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460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  <p:bldP spid="22" grpId="0" animBg="1"/>
      <p:bldP spid="23" grpId="0" animBg="1"/>
      <p:bldP spid="24" grpId="0" animBg="1"/>
      <p:bldP spid="28" grpId="0" animBg="1"/>
      <p:bldP spid="2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73E940D3-4FC9-4595-9DB3-12E3F6F97B32}"/>
              </a:ext>
            </a:extLst>
          </p:cNvPr>
          <p:cNvSpPr/>
          <p:nvPr/>
        </p:nvSpPr>
        <p:spPr>
          <a:xfrm>
            <a:off x="2602794" y="373191"/>
            <a:ext cx="3937270" cy="525886"/>
          </a:xfrm>
          <a:prstGeom prst="rect">
            <a:avLst/>
          </a:prstGeom>
          <a:solidFill>
            <a:srgbClr val="C28B5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sz="2000" b="1" dirty="0">
                <a:latin typeface="+mn-lt"/>
              </a:rPr>
              <a:t>Did You </a:t>
            </a:r>
            <a:r>
              <a:rPr lang="en-GB" sz="2000" b="1">
                <a:latin typeface="+mn-lt"/>
              </a:rPr>
              <a:t>Know...? Facts</a:t>
            </a:r>
            <a:r>
              <a:rPr lang="en-GB" sz="2000" b="1" dirty="0">
                <a:latin typeface="+mn-lt"/>
              </a:rPr>
              <a:t>!</a:t>
            </a:r>
            <a:endParaRPr lang="en-GB" sz="2000" b="1" dirty="0"/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3933212A-A99F-4AA8-90B2-1D5BF51D2678}"/>
              </a:ext>
            </a:extLst>
          </p:cNvPr>
          <p:cNvSpPr/>
          <p:nvPr/>
        </p:nvSpPr>
        <p:spPr>
          <a:xfrm>
            <a:off x="755651" y="1410593"/>
            <a:ext cx="4824535" cy="104910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After hunting, the Inuit people often honour the animal’s spirit by singing songs and performing rituals.</a:t>
            </a: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615E51F5-3257-4CDB-8E89-F96386E4E2AB}"/>
              </a:ext>
            </a:extLst>
          </p:cNvPr>
          <p:cNvSpPr/>
          <p:nvPr/>
        </p:nvSpPr>
        <p:spPr>
          <a:xfrm>
            <a:off x="755652" y="2572839"/>
            <a:ext cx="6005071" cy="1049106"/>
          </a:xfrm>
          <a:prstGeom prst="rect">
            <a:avLst/>
          </a:prstGeom>
          <a:solidFill>
            <a:srgbClr val="8ACB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Although the Inuit don’t eat many vegetables,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they are some of the healthiest people in the world. </a:t>
            </a:r>
          </a:p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This is fascinating to scientists!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0275791-BF5C-4176-B3ED-0A5960D71012}"/>
              </a:ext>
            </a:extLst>
          </p:cNvPr>
          <p:cNvSpPr/>
          <p:nvPr/>
        </p:nvSpPr>
        <p:spPr>
          <a:xfrm>
            <a:off x="755651" y="3725777"/>
            <a:ext cx="4263821" cy="1049106"/>
          </a:xfrm>
          <a:prstGeom prst="rect">
            <a:avLst/>
          </a:prstGeom>
          <a:solidFill>
            <a:srgbClr val="80C1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altLang="en-US" dirty="0">
                <a:solidFill>
                  <a:schemeClr val="tx1"/>
                </a:solidFill>
              </a:rPr>
              <a:t>After meeting Europeans in the 1800s,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nearly 90% of the Inuit people in </a:t>
            </a:r>
            <a:br>
              <a:rPr lang="en-GB" altLang="en-US" dirty="0">
                <a:solidFill>
                  <a:schemeClr val="tx1"/>
                </a:solidFill>
              </a:rPr>
            </a:br>
            <a:r>
              <a:rPr lang="en-GB" altLang="en-US" dirty="0">
                <a:solidFill>
                  <a:schemeClr val="tx1"/>
                </a:solidFill>
              </a:rPr>
              <a:t>Western Alaska died.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38D7E497-6398-4A7A-A0C6-670D1FE7946F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197"/>
          <a:stretch/>
        </p:blipFill>
        <p:spPr>
          <a:xfrm>
            <a:off x="3793787" y="3561648"/>
            <a:ext cx="4768340" cy="2722091"/>
          </a:xfrm>
          <a:prstGeom prst="roundRect">
            <a:avLst>
              <a:gd name="adj" fmla="val 5667"/>
            </a:avLst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6DA5460-56FE-4C70-8FB5-59676C5CF3B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6594" y="1410593"/>
            <a:ext cx="1760201" cy="1049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779876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  <p:bldP spid="26" grpId="0" animBg="1"/>
      <p:bldP spid="10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Template.potx" id="{8C058020-CE1A-4275-96FF-3E9B179AFEF1}" vid="{BE2BE99D-79A1-4F73-BB89-E052F53DA928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301</TotalTime>
  <Words>814</Words>
  <Application>Microsoft Office PowerPoint</Application>
  <PresentationFormat>On-screen Show (4:3)</PresentationFormat>
  <Paragraphs>102</Paragraphs>
  <Slides>18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18</vt:i4>
      </vt:variant>
    </vt:vector>
  </HeadingPairs>
  <TitlesOfParts>
    <vt:vector size="23" baseType="lpstr">
      <vt:lpstr>Twinkl</vt:lpstr>
      <vt:lpstr>Calibri</vt:lpstr>
      <vt:lpstr>Arial</vt:lpstr>
      <vt:lpstr>Tuffy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Twinkl-A1</dc:creator>
  <cp:lastModifiedBy> L. Grigulis</cp:lastModifiedBy>
  <cp:revision>11</cp:revision>
  <dcterms:created xsi:type="dcterms:W3CDTF">2021-11-04T02:22:12Z</dcterms:created>
  <dcterms:modified xsi:type="dcterms:W3CDTF">2022-02-18T08:30:52Z</dcterms:modified>
</cp:coreProperties>
</file>