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handoutMasterIdLst>
    <p:handoutMasterId r:id="rId33"/>
  </p:handoutMasterIdLst>
  <p:sldIdLst>
    <p:sldId id="295" r:id="rId5"/>
    <p:sldId id="296" r:id="rId6"/>
    <p:sldId id="291" r:id="rId7"/>
    <p:sldId id="297" r:id="rId8"/>
    <p:sldId id="274" r:id="rId9"/>
    <p:sldId id="256" r:id="rId10"/>
    <p:sldId id="272" r:id="rId11"/>
    <p:sldId id="260" r:id="rId12"/>
    <p:sldId id="273" r:id="rId13"/>
    <p:sldId id="298" r:id="rId14"/>
    <p:sldId id="326" r:id="rId15"/>
    <p:sldId id="299" r:id="rId16"/>
    <p:sldId id="300" r:id="rId17"/>
    <p:sldId id="327" r:id="rId18"/>
    <p:sldId id="275" r:id="rId19"/>
    <p:sldId id="301" r:id="rId20"/>
    <p:sldId id="302" r:id="rId21"/>
    <p:sldId id="276" r:id="rId22"/>
    <p:sldId id="303" r:id="rId23"/>
    <p:sldId id="304" r:id="rId24"/>
    <p:sldId id="305" r:id="rId25"/>
    <p:sldId id="306" r:id="rId26"/>
    <p:sldId id="307" r:id="rId27"/>
    <p:sldId id="308" r:id="rId28"/>
    <p:sldId id="309" r:id="rId29"/>
    <p:sldId id="328" r:id="rId30"/>
    <p:sldId id="325" r:id="rId3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Roberts" initials="CR" lastIdx="1" clrIdx="0">
    <p:extLst>
      <p:ext uri="{19B8F6BF-5375-455C-9EA6-DF929625EA0E}">
        <p15:presenceInfo xmlns:p15="http://schemas.microsoft.com/office/powerpoint/2012/main" userId="S-1-5-21-3086878269-767891802-3171336061-129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CB8"/>
    <a:srgbClr val="FC2C4F"/>
    <a:srgbClr val="FF6600"/>
    <a:srgbClr val="80F5F8"/>
    <a:srgbClr val="C6FB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97"/>
  </p:normalViewPr>
  <p:slideViewPr>
    <p:cSldViewPr snapToGrid="0">
      <p:cViewPr varScale="1">
        <p:scale>
          <a:sx n="108" d="100"/>
          <a:sy n="108" d="100"/>
        </p:scale>
        <p:origin x="488" y="184"/>
      </p:cViewPr>
      <p:guideLst/>
    </p:cSldViewPr>
  </p:slideViewPr>
  <p:notesTextViewPr>
    <p:cViewPr>
      <p:scale>
        <a:sx n="1" d="1"/>
        <a:sy n="1" d="1"/>
      </p:scale>
      <p:origin x="0" y="0"/>
    </p:cViewPr>
  </p:notesTextViewPr>
  <p:notesViewPr>
    <p:cSldViewPr snapToGrid="0">
      <p:cViewPr>
        <p:scale>
          <a:sx n="100" d="100"/>
          <a:sy n="100" d="100"/>
        </p:scale>
        <p:origin x="189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BD7BE1FD-3E33-4A28-BFE6-B7D63C05B119}" type="datetimeFigureOut">
              <a:rPr lang="en-GB" smtClean="0"/>
              <a:t>09/11/2024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89AC5BD-5911-4276-8FA3-9119D69B1DA9}" type="slidenum">
              <a:rPr lang="en-GB" smtClean="0"/>
              <a:t>‹#›</a:t>
            </a:fld>
            <a:endParaRPr lang="en-GB"/>
          </a:p>
        </p:txBody>
      </p:sp>
    </p:spTree>
    <p:extLst>
      <p:ext uri="{BB962C8B-B14F-4D97-AF65-F5344CB8AC3E}">
        <p14:creationId xmlns:p14="http://schemas.microsoft.com/office/powerpoint/2010/main" val="28783036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7060611-44A1-49BB-8FBC-7DDEC01CA747}" type="datetimeFigureOut">
              <a:rPr lang="en-GB" smtClean="0"/>
              <a:t>09/11/2024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FC70D89-8EE6-45DB-854F-B5D3B88B7F71}" type="slidenum">
              <a:rPr lang="en-GB" smtClean="0"/>
              <a:t>‹#›</a:t>
            </a:fld>
            <a:endParaRPr lang="en-GB"/>
          </a:p>
        </p:txBody>
      </p:sp>
    </p:spTree>
    <p:extLst>
      <p:ext uri="{BB962C8B-B14F-4D97-AF65-F5344CB8AC3E}">
        <p14:creationId xmlns:p14="http://schemas.microsoft.com/office/powerpoint/2010/main" val="17717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1</a:t>
            </a:fld>
            <a:endParaRPr lang="en-GB"/>
          </a:p>
        </p:txBody>
      </p:sp>
    </p:spTree>
    <p:extLst>
      <p:ext uri="{BB962C8B-B14F-4D97-AF65-F5344CB8AC3E}">
        <p14:creationId xmlns:p14="http://schemas.microsoft.com/office/powerpoint/2010/main" val="1882108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2</a:t>
            </a:fld>
            <a:endParaRPr lang="en-GB"/>
          </a:p>
        </p:txBody>
      </p:sp>
    </p:spTree>
    <p:extLst>
      <p:ext uri="{BB962C8B-B14F-4D97-AF65-F5344CB8AC3E}">
        <p14:creationId xmlns:p14="http://schemas.microsoft.com/office/powerpoint/2010/main" val="3120874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a:p>
            <a:r>
              <a:rPr lang="en-GB" dirty="0"/>
              <a:t>Children will be exposed to the above</a:t>
            </a:r>
            <a:r>
              <a:rPr lang="en-GB" baseline="0" dirty="0"/>
              <a:t> number of words EACH school year. </a:t>
            </a:r>
          </a:p>
          <a:p>
            <a:r>
              <a:rPr lang="en-GB" baseline="0" dirty="0"/>
              <a:t>Children will more likely to score in the 90</a:t>
            </a:r>
            <a:r>
              <a:rPr lang="en-GB" baseline="30000" dirty="0"/>
              <a:t>th</a:t>
            </a:r>
            <a:r>
              <a:rPr lang="en-GB" baseline="0" dirty="0"/>
              <a:t> percentile in standardized tests or 90% better than their peers who read less than 20 </a:t>
            </a:r>
            <a:r>
              <a:rPr lang="en-GB" baseline="0" dirty="0" err="1"/>
              <a:t>mins</a:t>
            </a:r>
            <a:r>
              <a:rPr lang="en-GB" baseline="0" dirty="0"/>
              <a:t> per day.</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3</a:t>
            </a:fld>
            <a:endParaRPr lang="en-GB"/>
          </a:p>
        </p:txBody>
      </p:sp>
    </p:spTree>
    <p:extLst>
      <p:ext uri="{BB962C8B-B14F-4D97-AF65-F5344CB8AC3E}">
        <p14:creationId xmlns:p14="http://schemas.microsoft.com/office/powerpoint/2010/main" val="1475866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4</a:t>
            </a:fld>
            <a:endParaRPr lang="en-GB"/>
          </a:p>
        </p:txBody>
      </p:sp>
    </p:spTree>
    <p:extLst>
      <p:ext uri="{BB962C8B-B14F-4D97-AF65-F5344CB8AC3E}">
        <p14:creationId xmlns:p14="http://schemas.microsoft.com/office/powerpoint/2010/main" val="718997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a:t>
            </a:r>
            <a:r>
              <a:rPr lang="en-GB" baseline="0" dirty="0"/>
              <a:t> R</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5</a:t>
            </a:fld>
            <a:endParaRPr lang="en-GB"/>
          </a:p>
        </p:txBody>
      </p:sp>
    </p:spTree>
    <p:extLst>
      <p:ext uri="{BB962C8B-B14F-4D97-AF65-F5344CB8AC3E}">
        <p14:creationId xmlns:p14="http://schemas.microsoft.com/office/powerpoint/2010/main" val="1578470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6</a:t>
            </a:fld>
            <a:endParaRPr lang="en-GB"/>
          </a:p>
        </p:txBody>
      </p:sp>
    </p:spTree>
    <p:extLst>
      <p:ext uri="{BB962C8B-B14F-4D97-AF65-F5344CB8AC3E}">
        <p14:creationId xmlns:p14="http://schemas.microsoft.com/office/powerpoint/2010/main" val="3669462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7</a:t>
            </a:fld>
            <a:endParaRPr lang="en-GB"/>
          </a:p>
        </p:txBody>
      </p:sp>
    </p:spTree>
    <p:extLst>
      <p:ext uri="{BB962C8B-B14F-4D97-AF65-F5344CB8AC3E}">
        <p14:creationId xmlns:p14="http://schemas.microsoft.com/office/powerpoint/2010/main" val="1117969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8</a:t>
            </a:fld>
            <a:endParaRPr lang="en-GB"/>
          </a:p>
        </p:txBody>
      </p:sp>
    </p:spTree>
    <p:extLst>
      <p:ext uri="{BB962C8B-B14F-4D97-AF65-F5344CB8AC3E}">
        <p14:creationId xmlns:p14="http://schemas.microsoft.com/office/powerpoint/2010/main" val="7709418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Clare R</a:t>
            </a:r>
          </a:p>
        </p:txBody>
      </p:sp>
      <p:sp>
        <p:nvSpPr>
          <p:cNvPr id="4" name="Slide Number Placeholder 3"/>
          <p:cNvSpPr>
            <a:spLocks noGrp="1"/>
          </p:cNvSpPr>
          <p:nvPr>
            <p:ph type="sldNum" sz="quarter" idx="10"/>
          </p:nvPr>
        </p:nvSpPr>
        <p:spPr/>
        <p:txBody>
          <a:bodyPr/>
          <a:lstStyle/>
          <a:p>
            <a:fld id="{EFC70D89-8EE6-45DB-854F-B5D3B88B7F71}" type="slidenum">
              <a:rPr lang="en-GB" smtClean="0"/>
              <a:t>9</a:t>
            </a:fld>
            <a:endParaRPr lang="en-GB"/>
          </a:p>
        </p:txBody>
      </p:sp>
    </p:spTree>
    <p:extLst>
      <p:ext uri="{BB962C8B-B14F-4D97-AF65-F5344CB8AC3E}">
        <p14:creationId xmlns:p14="http://schemas.microsoft.com/office/powerpoint/2010/main" val="22520972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Deanna </a:t>
            </a:r>
          </a:p>
        </p:txBody>
      </p:sp>
      <p:sp>
        <p:nvSpPr>
          <p:cNvPr id="4" name="Slide Number Placeholder 3"/>
          <p:cNvSpPr>
            <a:spLocks noGrp="1"/>
          </p:cNvSpPr>
          <p:nvPr>
            <p:ph type="sldNum" sz="quarter" idx="10"/>
          </p:nvPr>
        </p:nvSpPr>
        <p:spPr/>
        <p:txBody>
          <a:bodyPr/>
          <a:lstStyle/>
          <a:p>
            <a:fld id="{EFC70D89-8EE6-45DB-854F-B5D3B88B7F71}" type="slidenum">
              <a:rPr lang="en-GB" smtClean="0"/>
              <a:t>10</a:t>
            </a:fld>
            <a:endParaRPr lang="en-GB"/>
          </a:p>
        </p:txBody>
      </p:sp>
    </p:spTree>
    <p:extLst>
      <p:ext uri="{BB962C8B-B14F-4D97-AF65-F5344CB8AC3E}">
        <p14:creationId xmlns:p14="http://schemas.microsoft.com/office/powerpoint/2010/main" val="3845301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Deanna</a:t>
            </a:r>
          </a:p>
        </p:txBody>
      </p:sp>
      <p:sp>
        <p:nvSpPr>
          <p:cNvPr id="4" name="Slide Number Placeholder 3"/>
          <p:cNvSpPr>
            <a:spLocks noGrp="1"/>
          </p:cNvSpPr>
          <p:nvPr>
            <p:ph type="sldNum" sz="quarter" idx="10"/>
          </p:nvPr>
        </p:nvSpPr>
        <p:spPr/>
        <p:txBody>
          <a:bodyPr/>
          <a:lstStyle/>
          <a:p>
            <a:fld id="{EFC70D89-8EE6-45DB-854F-B5D3B88B7F71}" type="slidenum">
              <a:rPr lang="en-GB" smtClean="0"/>
              <a:t>11</a:t>
            </a:fld>
            <a:endParaRPr lang="en-GB"/>
          </a:p>
        </p:txBody>
      </p:sp>
    </p:spTree>
    <p:extLst>
      <p:ext uri="{BB962C8B-B14F-4D97-AF65-F5344CB8AC3E}">
        <p14:creationId xmlns:p14="http://schemas.microsoft.com/office/powerpoint/2010/main" val="66228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dirty="0"/>
              <a:t>Deanna</a:t>
            </a:r>
          </a:p>
          <a:p>
            <a:r>
              <a:rPr lang="en-GB" dirty="0"/>
              <a:t>44 sounds</a:t>
            </a:r>
            <a:r>
              <a:rPr lang="en-GB" baseline="0" dirty="0"/>
              <a:t> </a:t>
            </a:r>
          </a:p>
          <a:p>
            <a:r>
              <a:rPr lang="en-GB" baseline="0" dirty="0"/>
              <a:t>Explain 2</a:t>
            </a:r>
            <a:r>
              <a:rPr lang="en-GB" baseline="30000" dirty="0"/>
              <a:t>nd</a:t>
            </a:r>
            <a:r>
              <a:rPr lang="en-GB" baseline="0" dirty="0"/>
              <a:t> year of using the scheme, based on </a:t>
            </a:r>
            <a:r>
              <a:rPr lang="en-GB" baseline="0" dirty="0" err="1"/>
              <a:t>Govt</a:t>
            </a:r>
            <a:r>
              <a:rPr lang="en-GB" baseline="0" dirty="0"/>
              <a:t> programme Letters &amp; Sounds.  Transitioning to this scheme. Govt. advised that all schools should follow a recognised scheme. </a:t>
            </a:r>
            <a:endParaRPr lang="en-GB" dirty="0"/>
          </a:p>
        </p:txBody>
      </p:sp>
    </p:spTree>
    <p:extLst>
      <p:ext uri="{BB962C8B-B14F-4D97-AF65-F5344CB8AC3E}">
        <p14:creationId xmlns:p14="http://schemas.microsoft.com/office/powerpoint/2010/main" val="2407450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Deanna</a:t>
            </a:r>
          </a:p>
        </p:txBody>
      </p:sp>
      <p:sp>
        <p:nvSpPr>
          <p:cNvPr id="4" name="Slide Number Placeholder 3"/>
          <p:cNvSpPr>
            <a:spLocks noGrp="1"/>
          </p:cNvSpPr>
          <p:nvPr>
            <p:ph type="sldNum" sz="quarter" idx="10"/>
          </p:nvPr>
        </p:nvSpPr>
        <p:spPr/>
        <p:txBody>
          <a:bodyPr/>
          <a:lstStyle/>
          <a:p>
            <a:fld id="{EFC70D89-8EE6-45DB-854F-B5D3B88B7F71}" type="slidenum">
              <a:rPr lang="en-GB" smtClean="0"/>
              <a:t>13</a:t>
            </a:fld>
            <a:endParaRPr lang="en-GB"/>
          </a:p>
        </p:txBody>
      </p:sp>
    </p:spTree>
    <p:extLst>
      <p:ext uri="{BB962C8B-B14F-4D97-AF65-F5344CB8AC3E}">
        <p14:creationId xmlns:p14="http://schemas.microsoft.com/office/powerpoint/2010/main" val="1048233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Deanna</a:t>
            </a:r>
          </a:p>
        </p:txBody>
      </p:sp>
      <p:sp>
        <p:nvSpPr>
          <p:cNvPr id="4" name="Slide Number Placeholder 3"/>
          <p:cNvSpPr>
            <a:spLocks noGrp="1"/>
          </p:cNvSpPr>
          <p:nvPr>
            <p:ph type="sldNum" sz="quarter" idx="10"/>
          </p:nvPr>
        </p:nvSpPr>
        <p:spPr/>
        <p:txBody>
          <a:bodyPr/>
          <a:lstStyle/>
          <a:p>
            <a:fld id="{EFC70D89-8EE6-45DB-854F-B5D3B88B7F71}" type="slidenum">
              <a:rPr lang="en-GB" smtClean="0"/>
              <a:t>14</a:t>
            </a:fld>
            <a:endParaRPr lang="en-GB"/>
          </a:p>
        </p:txBody>
      </p:sp>
    </p:spTree>
    <p:extLst>
      <p:ext uri="{BB962C8B-B14F-4D97-AF65-F5344CB8AC3E}">
        <p14:creationId xmlns:p14="http://schemas.microsoft.com/office/powerpoint/2010/main" val="12939517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6B82E7-FD4A-497E-8101-17B663DC9756}" type="slidenum">
              <a:rPr lang="en-GB" altLang="en-US" smtClean="0"/>
              <a:pPr/>
              <a:t>15</a:t>
            </a:fld>
            <a:endParaRPr lang="en-GB" altLang="en-US"/>
          </a:p>
        </p:txBody>
      </p:sp>
      <p:sp>
        <p:nvSpPr>
          <p:cNvPr id="5123" name="Rectangle 7"/>
          <p:cNvSpPr txBox="1">
            <a:spLocks noGrp="1" noChangeArrowheads="1"/>
          </p:cNvSpPr>
          <p:nvPr/>
        </p:nvSpPr>
        <p:spPr bwMode="auto">
          <a:xfrm>
            <a:off x="3782781" y="11112320"/>
            <a:ext cx="2893733" cy="585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CC00391E-035F-4431-8B8C-513600ACFEAF}" type="slidenum">
              <a:rPr lang="en-GB" altLang="en-US" sz="1200"/>
              <a:pPr algn="r" eaLnBrk="1" hangingPunct="1"/>
              <a:t>15</a:t>
            </a:fld>
            <a:endParaRPr lang="en-GB" altLang="en-US" sz="1200"/>
          </a:p>
        </p:txBody>
      </p:sp>
      <p:sp>
        <p:nvSpPr>
          <p:cNvPr id="5124" name="Rectangle 2"/>
          <p:cNvSpPr>
            <a:spLocks noGrp="1" noRot="1" noChangeAspect="1" noChangeArrowheads="1" noTextEdit="1"/>
          </p:cNvSpPr>
          <p:nvPr>
            <p:ph type="sldImg"/>
          </p:nvPr>
        </p:nvSpPr>
        <p:spPr>
          <a:xfrm>
            <a:off x="-560388" y="877888"/>
            <a:ext cx="7797801" cy="4386262"/>
          </a:xfrm>
          <a:ln/>
        </p:spPr>
      </p:sp>
      <p:sp>
        <p:nvSpPr>
          <p:cNvPr id="5125" name="Rectangle 3"/>
          <p:cNvSpPr>
            <a:spLocks noGrp="1" noChangeArrowheads="1"/>
          </p:cNvSpPr>
          <p:nvPr>
            <p:ph type="body" idx="1"/>
          </p:nvPr>
        </p:nvSpPr>
        <p:spPr>
          <a:xfrm>
            <a:off x="890621" y="5557884"/>
            <a:ext cx="4896844" cy="526490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Deanna </a:t>
            </a:r>
          </a:p>
        </p:txBody>
      </p:sp>
    </p:spTree>
    <p:extLst>
      <p:ext uri="{BB962C8B-B14F-4D97-AF65-F5344CB8AC3E}">
        <p14:creationId xmlns:p14="http://schemas.microsoft.com/office/powerpoint/2010/main" val="1228512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Deanna </a:t>
            </a:r>
          </a:p>
          <a:p>
            <a:r>
              <a:rPr lang="en-US" i="1" dirty="0"/>
              <a:t>Some children learn to blend really quickly, and others take a little longer. If your child is finding it difficult, ask your child’s teacher for ways to help at home – playing blending games at home is so helpful!</a:t>
            </a:r>
          </a:p>
          <a:p>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642008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Deanna</a:t>
            </a:r>
          </a:p>
          <a:p>
            <a:r>
              <a:rPr lang="en-US" dirty="0"/>
              <a:t>Explain what each word means – use our glossary to help: https://www.littlewandlelettersandsounds.org.uk/resources/my-letters-and-sounds/getting-started/</a:t>
            </a:r>
          </a:p>
          <a:p>
            <a:r>
              <a:rPr lang="en-US" dirty="0"/>
              <a:t>Cake ice rose</a:t>
            </a:r>
          </a:p>
        </p:txBody>
      </p:sp>
    </p:spTree>
    <p:extLst>
      <p:ext uri="{BB962C8B-B14F-4D97-AF65-F5344CB8AC3E}">
        <p14:creationId xmlns:p14="http://schemas.microsoft.com/office/powerpoint/2010/main" val="3123101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8CFC810-FDF6-443C-9C03-F6665AB732B6}" type="slidenum">
              <a:rPr lang="en-GB" altLang="en-US" smtClean="0"/>
              <a:pPr/>
              <a:t>18</a:t>
            </a:fld>
            <a:endParaRPr lang="en-GB" altLang="en-US"/>
          </a:p>
        </p:txBody>
      </p:sp>
      <p:sp>
        <p:nvSpPr>
          <p:cNvPr id="7171" name="Rectangle 7"/>
          <p:cNvSpPr txBox="1">
            <a:spLocks noGrp="1" noChangeArrowheads="1"/>
          </p:cNvSpPr>
          <p:nvPr/>
        </p:nvSpPr>
        <p:spPr bwMode="auto">
          <a:xfrm>
            <a:off x="3782781" y="11112320"/>
            <a:ext cx="2893733" cy="585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9FFF28D-76CC-4725-8C2A-85BC743A2539}" type="slidenum">
              <a:rPr lang="en-GB" altLang="en-US" sz="1200"/>
              <a:pPr algn="r" eaLnBrk="1" hangingPunct="1"/>
              <a:t>18</a:t>
            </a:fld>
            <a:endParaRPr lang="en-GB" altLang="en-US" sz="1200"/>
          </a:p>
        </p:txBody>
      </p:sp>
      <p:sp>
        <p:nvSpPr>
          <p:cNvPr id="7172" name="Rectangle 2"/>
          <p:cNvSpPr>
            <a:spLocks noGrp="1" noRot="1" noChangeAspect="1" noChangeArrowheads="1" noTextEdit="1"/>
          </p:cNvSpPr>
          <p:nvPr>
            <p:ph type="sldImg"/>
          </p:nvPr>
        </p:nvSpPr>
        <p:spPr>
          <a:xfrm>
            <a:off x="-560388" y="877888"/>
            <a:ext cx="7797801" cy="4386262"/>
          </a:xfrm>
          <a:ln/>
        </p:spPr>
      </p:sp>
      <p:sp>
        <p:nvSpPr>
          <p:cNvPr id="7173" name="Rectangle 3"/>
          <p:cNvSpPr>
            <a:spLocks noGrp="1" noChangeArrowheads="1"/>
          </p:cNvSpPr>
          <p:nvPr>
            <p:ph type="body" idx="1"/>
          </p:nvPr>
        </p:nvSpPr>
        <p:spPr>
          <a:xfrm>
            <a:off x="890621" y="5557884"/>
            <a:ext cx="4896844" cy="526490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Deanna</a:t>
            </a:r>
          </a:p>
        </p:txBody>
      </p:sp>
    </p:spTree>
    <p:extLst>
      <p:ext uri="{BB962C8B-B14F-4D97-AF65-F5344CB8AC3E}">
        <p14:creationId xmlns:p14="http://schemas.microsoft.com/office/powerpoint/2010/main" val="20977298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i="1" dirty="0"/>
          </a:p>
          <a:p>
            <a:r>
              <a:rPr lang="en-US" i="1" dirty="0"/>
              <a:t>Deanna </a:t>
            </a:r>
          </a:p>
          <a:p>
            <a:r>
              <a:rPr lang="en-US" i="1" dirty="0"/>
              <a:t>We usually teach four new sounds a week and have a review lesson on a Friday. You can</a:t>
            </a:r>
            <a:r>
              <a:rPr lang="en-US" i="1" baseline="0" dirty="0"/>
              <a:t> find a </a:t>
            </a:r>
            <a:r>
              <a:rPr lang="en-US" i="1" dirty="0"/>
              <a:t> list of the sounds that we are learning on</a:t>
            </a:r>
            <a:r>
              <a:rPr lang="en-US" i="1" baseline="0" dirty="0"/>
              <a:t> the class page of the school website</a:t>
            </a:r>
            <a:r>
              <a:rPr lang="en-US" i="1" dirty="0"/>
              <a:t>. The parent’s section on the Little </a:t>
            </a:r>
            <a:r>
              <a:rPr lang="en-US" i="1" dirty="0" err="1"/>
              <a:t>Wandle</a:t>
            </a:r>
            <a:r>
              <a:rPr lang="en-US" i="1" dirty="0"/>
              <a:t> website will help you with formation and pronunciation.  </a:t>
            </a:r>
          </a:p>
        </p:txBody>
      </p:sp>
    </p:spTree>
    <p:extLst>
      <p:ext uri="{BB962C8B-B14F-4D97-AF65-F5344CB8AC3E}">
        <p14:creationId xmlns:p14="http://schemas.microsoft.com/office/powerpoint/2010/main" val="17241128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Deanna</a:t>
            </a:r>
          </a:p>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8679729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Deanna – use cards to demonstrate how children</a:t>
            </a:r>
            <a:r>
              <a:rPr lang="en-US" i="1" baseline="0" dirty="0"/>
              <a:t> learn each sound, hide in flashcards, tricky word shuffle time, </a:t>
            </a:r>
            <a:r>
              <a:rPr lang="en-US" i="1" baseline="0" dirty="0" err="1"/>
              <a:t>etc</a:t>
            </a:r>
            <a:endParaRPr lang="en-US" i="1" dirty="0"/>
          </a:p>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975580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baseline="0" dirty="0"/>
              <a:t>Deanna will explain briefly how graphemes, digraphs, </a:t>
            </a:r>
            <a:r>
              <a:rPr lang="en-US" i="1" baseline="0" dirty="0" err="1"/>
              <a:t>trigraphs</a:t>
            </a:r>
            <a:r>
              <a:rPr lang="en-US" i="1" baseline="0" dirty="0"/>
              <a:t> sometimes have different sounds and this learning begins in Y1 and Y2</a:t>
            </a:r>
            <a:endParaRPr lang="en-US" i="1" dirty="0"/>
          </a:p>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endParaRPr lang="en-US" dirty="0"/>
          </a:p>
        </p:txBody>
      </p:sp>
    </p:spTree>
    <p:extLst>
      <p:ext uri="{BB962C8B-B14F-4D97-AF65-F5344CB8AC3E}">
        <p14:creationId xmlns:p14="http://schemas.microsoft.com/office/powerpoint/2010/main" val="2590403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Deanna – and</a:t>
            </a:r>
            <a:r>
              <a:rPr lang="en-US" baseline="0" dirty="0"/>
              <a:t> some sounds are represented by different graphemes, </a:t>
            </a:r>
            <a:r>
              <a:rPr lang="en-US" baseline="0" dirty="0" err="1"/>
              <a:t>trigraphs</a:t>
            </a:r>
            <a:r>
              <a:rPr lang="en-US" baseline="0" dirty="0"/>
              <a:t>, etc. </a:t>
            </a:r>
            <a:endParaRPr lang="en-US" dirty="0"/>
          </a:p>
        </p:txBody>
      </p:sp>
    </p:spTree>
    <p:extLst>
      <p:ext uri="{BB962C8B-B14F-4D97-AF65-F5344CB8AC3E}">
        <p14:creationId xmlns:p14="http://schemas.microsoft.com/office/powerpoint/2010/main" val="1657748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Deanna </a:t>
            </a:r>
          </a:p>
          <a:p>
            <a:r>
              <a:rPr lang="en-US" dirty="0"/>
              <a:t>Have a look at this video on the website: https://www.littlewandlelettersandsounds.org.uk/resources/for-parents/</a:t>
            </a:r>
          </a:p>
          <a:p>
            <a:endParaRPr lang="en-US" dirty="0"/>
          </a:p>
        </p:txBody>
      </p:sp>
    </p:spTree>
    <p:extLst>
      <p:ext uri="{BB962C8B-B14F-4D97-AF65-F5344CB8AC3E}">
        <p14:creationId xmlns:p14="http://schemas.microsoft.com/office/powerpoint/2010/main" val="10621758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Deanna </a:t>
            </a:r>
          </a:p>
          <a:p>
            <a:r>
              <a:rPr lang="en-US" dirty="0"/>
              <a:t>Model the process on a flipchart for the parents to see.</a:t>
            </a:r>
          </a:p>
        </p:txBody>
      </p:sp>
    </p:spTree>
    <p:extLst>
      <p:ext uri="{BB962C8B-B14F-4D97-AF65-F5344CB8AC3E}">
        <p14:creationId xmlns:p14="http://schemas.microsoft.com/office/powerpoint/2010/main" val="36002704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5299407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Deanna</a:t>
            </a:r>
            <a:r>
              <a:rPr lang="en-GB" baseline="0" dirty="0"/>
              <a:t> </a:t>
            </a:r>
            <a:endParaRPr lang="en-GB" dirty="0"/>
          </a:p>
        </p:txBody>
      </p:sp>
      <p:sp>
        <p:nvSpPr>
          <p:cNvPr id="4" name="Slide Number Placeholder 3"/>
          <p:cNvSpPr>
            <a:spLocks noGrp="1"/>
          </p:cNvSpPr>
          <p:nvPr>
            <p:ph type="sldNum" sz="quarter" idx="10"/>
          </p:nvPr>
        </p:nvSpPr>
        <p:spPr/>
        <p:txBody>
          <a:bodyPr/>
          <a:lstStyle/>
          <a:p>
            <a:fld id="{EFC70D89-8EE6-45DB-854F-B5D3B88B7F71}" type="slidenum">
              <a:rPr lang="en-GB" smtClean="0"/>
              <a:t>27</a:t>
            </a:fld>
            <a:endParaRPr lang="en-GB"/>
          </a:p>
        </p:txBody>
      </p:sp>
    </p:spTree>
    <p:extLst>
      <p:ext uri="{BB962C8B-B14F-4D97-AF65-F5344CB8AC3E}">
        <p14:creationId xmlns:p14="http://schemas.microsoft.com/office/powerpoint/2010/main" val="1502094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2691550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712795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749059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673363-3C99-4EE5-86B9-DADB899F7D69}" type="datetimeFigureOut">
              <a:rPr lang="en-GB" smtClean="0"/>
              <a:t>09/11/2024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3116209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E673363-3C99-4EE5-86B9-DADB899F7D69}" type="datetimeFigureOut">
              <a:rPr lang="en-GB" smtClean="0"/>
              <a:t>09/11/2024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2002365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E673363-3C99-4EE5-86B9-DADB899F7D69}" type="datetimeFigureOut">
              <a:rPr lang="en-GB" smtClean="0"/>
              <a:t>09/11/2024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883111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673363-3C99-4EE5-86B9-DADB899F7D69}" type="datetimeFigureOut">
              <a:rPr lang="en-GB" smtClean="0"/>
              <a:t>09/11/2024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886447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E673363-3C99-4EE5-86B9-DADB899F7D69}" type="datetimeFigureOut">
              <a:rPr lang="en-GB" smtClean="0"/>
              <a:t>09/11/2024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1498930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E673363-3C99-4EE5-86B9-DADB899F7D69}" type="datetimeFigureOut">
              <a:rPr lang="en-GB" smtClean="0"/>
              <a:t>09/11/2024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136334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3586980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673363-3C99-4EE5-86B9-DADB899F7D69}" type="datetimeFigureOut">
              <a:rPr lang="en-GB" smtClean="0"/>
              <a:t>09/11/2024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4AFEE8-7603-4C66-A56D-9A9D178E7760}" type="slidenum">
              <a:rPr lang="en-GB" smtClean="0"/>
              <a:t>‹#›</a:t>
            </a:fld>
            <a:endParaRPr lang="en-GB"/>
          </a:p>
        </p:txBody>
      </p:sp>
    </p:spTree>
    <p:extLst>
      <p:ext uri="{BB962C8B-B14F-4D97-AF65-F5344CB8AC3E}">
        <p14:creationId xmlns:p14="http://schemas.microsoft.com/office/powerpoint/2010/main" val="1793866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1134043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82088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673363-3C99-4EE5-86B9-DADB899F7D69}" type="datetimeFigureOut">
              <a:rPr lang="en-GB" smtClean="0"/>
              <a:t>09/11/2024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4AFEE8-7603-4C66-A56D-9A9D178E7760}" type="slidenum">
              <a:rPr lang="en-GB" smtClean="0"/>
              <a:t>‹#›</a:t>
            </a:fld>
            <a:endParaRPr lang="en-GB"/>
          </a:p>
        </p:txBody>
      </p:sp>
    </p:spTree>
    <p:extLst>
      <p:ext uri="{BB962C8B-B14F-4D97-AF65-F5344CB8AC3E}">
        <p14:creationId xmlns:p14="http://schemas.microsoft.com/office/powerpoint/2010/main" val="2738383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video" Target="https://www.youtube.com/embed/IL5YUCPyC5I?feature=oembed" TargetMode="Externa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video" Target="https://www.youtube.com/embed/3C1KTDag0ZA" TargetMode="External"/><Relationship Id="rId4" Type="http://schemas.openxmlformats.org/officeDocument/2006/relationships/image" Target="../media/image21.jpg"/></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83468" y="1197476"/>
            <a:ext cx="3794112" cy="3206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72445" y="4640939"/>
            <a:ext cx="11016157" cy="1200329"/>
          </a:xfrm>
          <a:prstGeom prst="rect">
            <a:avLst/>
          </a:prstGeom>
          <a:noFill/>
        </p:spPr>
        <p:txBody>
          <a:bodyPr wrap="none" rtlCol="0">
            <a:spAutoFit/>
          </a:bodyPr>
          <a:lstStyle/>
          <a:p>
            <a:r>
              <a:rPr lang="en-GB" sz="7200" dirty="0">
                <a:latin typeface="Sassoon Infant Std" panose="020B0503020103030203" pitchFamily="34" charset="0"/>
              </a:rPr>
              <a:t>Reading at Cheapside School</a:t>
            </a:r>
          </a:p>
        </p:txBody>
      </p:sp>
    </p:spTree>
    <p:extLst>
      <p:ext uri="{BB962C8B-B14F-4D97-AF65-F5344CB8AC3E}">
        <p14:creationId xmlns:p14="http://schemas.microsoft.com/office/powerpoint/2010/main" val="2220049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77264" y="1534040"/>
            <a:ext cx="9270236" cy="3989430"/>
          </a:xfrm>
          <a:prstGeom prst="rect">
            <a:avLst/>
          </a:prstGeom>
        </p:spPr>
      </p:pic>
    </p:spTree>
    <p:extLst>
      <p:ext uri="{BB962C8B-B14F-4D97-AF65-F5344CB8AC3E}">
        <p14:creationId xmlns:p14="http://schemas.microsoft.com/office/powerpoint/2010/main" val="4124467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p:cNvSpPr txBox="1"/>
          <p:nvPr/>
        </p:nvSpPr>
        <p:spPr>
          <a:xfrm>
            <a:off x="8574374" y="2878111"/>
            <a:ext cx="2411489" cy="1200329"/>
          </a:xfrm>
          <a:prstGeom prst="rect">
            <a:avLst/>
          </a:prstGeom>
          <a:noFill/>
        </p:spPr>
        <p:txBody>
          <a:bodyPr wrap="square" rtlCol="0">
            <a:spAutoFit/>
          </a:bodyPr>
          <a:lstStyle/>
          <a:p>
            <a:r>
              <a:rPr lang="en-GB" dirty="0">
                <a:solidFill>
                  <a:schemeClr val="bg1"/>
                </a:solidFill>
              </a:rPr>
              <a:t>Chris Riddell – former Children’s Laureate and author of Ottoline books</a:t>
            </a:r>
          </a:p>
        </p:txBody>
      </p:sp>
      <p:pic>
        <p:nvPicPr>
          <p:cNvPr id="3" name="Picture 2"/>
          <p:cNvPicPr>
            <a:picLocks noChangeAspect="1"/>
          </p:cNvPicPr>
          <p:nvPr/>
        </p:nvPicPr>
        <p:blipFill>
          <a:blip r:embed="rId3"/>
          <a:stretch>
            <a:fillRect/>
          </a:stretch>
        </p:blipFill>
        <p:spPr>
          <a:xfrm>
            <a:off x="438150" y="790575"/>
            <a:ext cx="11315700" cy="5276850"/>
          </a:xfrm>
          <a:prstGeom prst="rect">
            <a:avLst/>
          </a:prstGeom>
        </p:spPr>
      </p:pic>
    </p:spTree>
    <p:extLst>
      <p:ext uri="{BB962C8B-B14F-4D97-AF65-F5344CB8AC3E}">
        <p14:creationId xmlns:p14="http://schemas.microsoft.com/office/powerpoint/2010/main" val="109800858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54304" y="1805150"/>
            <a:ext cx="9081034" cy="3639302"/>
          </a:xfrm>
          <a:prstGeom prst="rect">
            <a:avLst/>
          </a:prstGeom>
        </p:spPr>
      </p:pic>
      <p:sp>
        <p:nvSpPr>
          <p:cNvPr id="3" name="TextBox 2"/>
          <p:cNvSpPr txBox="1"/>
          <p:nvPr/>
        </p:nvSpPr>
        <p:spPr>
          <a:xfrm>
            <a:off x="208207" y="459802"/>
            <a:ext cx="11983793" cy="830997"/>
          </a:xfrm>
          <a:prstGeom prst="rect">
            <a:avLst/>
          </a:prstGeom>
          <a:noFill/>
        </p:spPr>
        <p:txBody>
          <a:bodyPr wrap="none" rtlCol="0">
            <a:spAutoFit/>
          </a:bodyPr>
          <a:lstStyle/>
          <a:p>
            <a:r>
              <a:rPr lang="en-GB" sz="4800" dirty="0">
                <a:latin typeface="Sassoon Infant Std" panose="020B0503020103030203" pitchFamily="34" charset="0"/>
              </a:rPr>
              <a:t>How many times have you already read today?</a:t>
            </a:r>
          </a:p>
        </p:txBody>
      </p:sp>
      <p:sp>
        <p:nvSpPr>
          <p:cNvPr id="4" name="TextBox 3"/>
          <p:cNvSpPr txBox="1"/>
          <p:nvPr/>
        </p:nvSpPr>
        <p:spPr>
          <a:xfrm>
            <a:off x="2780270" y="5795319"/>
            <a:ext cx="5672387" cy="830997"/>
          </a:xfrm>
          <a:prstGeom prst="rect">
            <a:avLst/>
          </a:prstGeom>
          <a:noFill/>
        </p:spPr>
        <p:txBody>
          <a:bodyPr wrap="none" rtlCol="0">
            <a:spAutoFit/>
          </a:bodyPr>
          <a:lstStyle/>
          <a:p>
            <a:r>
              <a:rPr lang="en-GB" sz="4800" dirty="0">
                <a:latin typeface="Sassoon Infant Std" panose="020B0503020103030203" pitchFamily="34" charset="0"/>
              </a:rPr>
              <a:t>It really is a vital s</a:t>
            </a:r>
            <a:r>
              <a:rPr lang="en-GB" sz="4000" dirty="0">
                <a:latin typeface="Sassoon Primary" pitchFamily="50" charset="0"/>
              </a:rPr>
              <a:t>k</a:t>
            </a:r>
            <a:r>
              <a:rPr lang="en-GB" sz="4800" dirty="0">
                <a:latin typeface="Sassoon Infant Std" panose="020B0503020103030203" pitchFamily="34" charset="0"/>
              </a:rPr>
              <a:t>ill.</a:t>
            </a:r>
          </a:p>
        </p:txBody>
      </p:sp>
    </p:spTree>
    <p:extLst>
      <p:ext uri="{BB962C8B-B14F-4D97-AF65-F5344CB8AC3E}">
        <p14:creationId xmlns:p14="http://schemas.microsoft.com/office/powerpoint/2010/main" val="988228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dirty="0"/>
            </a:br>
            <a:r>
              <a:rPr lang="en-GB" dirty="0">
                <a:latin typeface="Sassoon Infant Std" panose="020B0503020103030203" pitchFamily="34" charset="0"/>
              </a:rPr>
              <a:t>Starting with you…</a:t>
            </a:r>
          </a:p>
        </p:txBody>
      </p:sp>
      <p:sp>
        <p:nvSpPr>
          <p:cNvPr id="3" name="Content Placeholder 2"/>
          <p:cNvSpPr>
            <a:spLocks noGrp="1"/>
          </p:cNvSpPr>
          <p:nvPr>
            <p:ph idx="1"/>
          </p:nvPr>
        </p:nvSpPr>
        <p:spPr>
          <a:xfrm>
            <a:off x="838200" y="2090057"/>
            <a:ext cx="10515600" cy="4086906"/>
          </a:xfrm>
        </p:spPr>
        <p:txBody>
          <a:bodyPr/>
          <a:lstStyle/>
          <a:p>
            <a:r>
              <a:rPr lang="en-GB" dirty="0">
                <a:latin typeface="Sassoon Infant Std" panose="020B0503020103030203" pitchFamily="34" charset="0"/>
              </a:rPr>
              <a:t>What do you enjoy reading now?</a:t>
            </a:r>
          </a:p>
          <a:p>
            <a:r>
              <a:rPr lang="en-GB" dirty="0">
                <a:latin typeface="Sassoon Infant Std" panose="020B0503020103030203" pitchFamily="34" charset="0"/>
              </a:rPr>
              <a:t>What did you enjoy reading as a child?</a:t>
            </a:r>
          </a:p>
          <a:p>
            <a:r>
              <a:rPr lang="en-GB" dirty="0">
                <a:latin typeface="Sassoon Infant Std" panose="020B0503020103030203" pitchFamily="34" charset="0"/>
              </a:rPr>
              <a:t>Did anyone read to you as a child? Or can you remember being read to as a child?</a:t>
            </a:r>
          </a:p>
          <a:p>
            <a:r>
              <a:rPr lang="en-GB" dirty="0">
                <a:latin typeface="Sassoon Infant Std" panose="020B0503020103030203" pitchFamily="34" charset="0"/>
              </a:rPr>
              <a:t>Do you consider reading as a pleasurable activity now?</a:t>
            </a:r>
          </a:p>
          <a:p>
            <a:r>
              <a:rPr lang="en-GB" dirty="0">
                <a:latin typeface="Sassoon Infant Std" panose="020B0503020103030203" pitchFamily="34" charset="0"/>
              </a:rPr>
              <a:t>When do you read?</a:t>
            </a:r>
          </a:p>
          <a:p>
            <a:endParaRPr lang="en-GB" dirty="0"/>
          </a:p>
        </p:txBody>
      </p:sp>
    </p:spTree>
    <p:extLst>
      <p:ext uri="{BB962C8B-B14F-4D97-AF65-F5344CB8AC3E}">
        <p14:creationId xmlns:p14="http://schemas.microsoft.com/office/powerpoint/2010/main" val="75087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59042" y="195931"/>
            <a:ext cx="9873916" cy="2387600"/>
          </a:xfrm>
        </p:spPr>
        <p:txBody>
          <a:bodyPr>
            <a:normAutofit/>
          </a:bodyPr>
          <a:lstStyle/>
          <a:p>
            <a:r>
              <a:rPr lang="en-GB" sz="8000" b="1" dirty="0">
                <a:latin typeface="Sassoon Infant Std" panose="020B0503020103030203" pitchFamily="34" charset="0"/>
              </a:rPr>
              <a:t>Reading at Cheapside</a:t>
            </a:r>
          </a:p>
        </p:txBody>
      </p:sp>
      <p:sp>
        <p:nvSpPr>
          <p:cNvPr id="3" name="Subtitle 2"/>
          <p:cNvSpPr>
            <a:spLocks noGrp="1"/>
          </p:cNvSpPr>
          <p:nvPr>
            <p:ph type="subTitle" idx="1"/>
          </p:nvPr>
        </p:nvSpPr>
        <p:spPr/>
        <p:txBody>
          <a:bodyPr>
            <a:normAutofit/>
          </a:bodyPr>
          <a:lstStyle/>
          <a:p>
            <a:r>
              <a:rPr lang="en-GB" sz="5400" dirty="0">
                <a:latin typeface="Sassoon Infant Std" panose="020B0503020103030203" pitchFamily="34" charset="0"/>
              </a:rPr>
              <a:t>What we do, how we do it and how you can help.</a:t>
            </a:r>
          </a:p>
        </p:txBody>
      </p:sp>
    </p:spTree>
    <p:extLst>
      <p:ext uri="{BB962C8B-B14F-4D97-AF65-F5344CB8AC3E}">
        <p14:creationId xmlns:p14="http://schemas.microsoft.com/office/powerpoint/2010/main" val="318811361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263" y="365125"/>
            <a:ext cx="11261557" cy="1325563"/>
          </a:xfrm>
        </p:spPr>
        <p:txBody>
          <a:bodyPr>
            <a:normAutofit fontScale="90000"/>
          </a:bodyPr>
          <a:lstStyle/>
          <a:p>
            <a:r>
              <a:rPr lang="en-GB" dirty="0">
                <a:latin typeface="Sassoon Infant Std" panose="020B0503020103030203" pitchFamily="34" charset="0"/>
              </a:rPr>
              <a:t>Alan Gibbons – children’s author, winner of the Blue Peter book award in 2000 and former teacher…</a:t>
            </a:r>
          </a:p>
        </p:txBody>
      </p:sp>
      <p:sp>
        <p:nvSpPr>
          <p:cNvPr id="3" name="Content Placeholder 2"/>
          <p:cNvSpPr>
            <a:spLocks noGrp="1"/>
          </p:cNvSpPr>
          <p:nvPr>
            <p:ph idx="1"/>
          </p:nvPr>
        </p:nvSpPr>
        <p:spPr/>
        <p:txBody>
          <a:bodyPr>
            <a:normAutofit lnSpcReduction="10000"/>
          </a:bodyPr>
          <a:lstStyle/>
          <a:p>
            <a:r>
              <a:rPr lang="en-US" dirty="0">
                <a:latin typeface="Sassoon Infant Std" panose="020B0503020103030203" pitchFamily="34" charset="0"/>
              </a:rPr>
              <a:t>A reading child is a successful child. So says the </a:t>
            </a:r>
            <a:r>
              <a:rPr lang="en-US" i="1" dirty="0" err="1">
                <a:latin typeface="Sassoon Infant Std" panose="020B0503020103030203" pitchFamily="34" charset="0"/>
              </a:rPr>
              <a:t>Organisation</a:t>
            </a:r>
            <a:r>
              <a:rPr lang="en-US" i="1" dirty="0">
                <a:latin typeface="Sassoon Infant Std" panose="020B0503020103030203" pitchFamily="34" charset="0"/>
              </a:rPr>
              <a:t> for Economic Cooperation and Development</a:t>
            </a:r>
            <a:r>
              <a:rPr lang="en-US" dirty="0">
                <a:latin typeface="Sassoon Infant Std" panose="020B0503020103030203" pitchFamily="34" charset="0"/>
              </a:rPr>
              <a:t>. This body has concluded that reading for pleasure is even more important than a child’s home background in determining academic and social success.</a:t>
            </a:r>
          </a:p>
          <a:p>
            <a:r>
              <a:rPr lang="en-US" dirty="0">
                <a:latin typeface="Sassoon Infant Std" panose="020B0503020103030203" pitchFamily="34" charset="0"/>
              </a:rPr>
              <a:t>That shouldn’t come as a surprise. Children who read regularly and for fun open up new worlds. They embark on journeys. They step into other people’s shoes and walk around in them, as one truly great writer put it. They </a:t>
            </a:r>
            <a:r>
              <a:rPr lang="en-US" dirty="0" err="1">
                <a:latin typeface="Sassoon Infant Std" panose="020B0503020103030203" pitchFamily="34" charset="0"/>
              </a:rPr>
              <a:t>empathise</a:t>
            </a:r>
            <a:r>
              <a:rPr lang="en-US" dirty="0">
                <a:latin typeface="Sassoon Infant Std" panose="020B0503020103030203" pitchFamily="34" charset="0"/>
              </a:rPr>
              <a:t> with people from different backgrounds, different countries. They find it easier to understand, even change the world around them. Maybe most importantly, they embark on the most epic voyage of all, the one that takes them deep into their own identity and imagination.</a:t>
            </a:r>
          </a:p>
          <a:p>
            <a:endParaRPr lang="en-GB" dirty="0"/>
          </a:p>
        </p:txBody>
      </p:sp>
    </p:spTree>
    <p:extLst>
      <p:ext uri="{BB962C8B-B14F-4D97-AF65-F5344CB8AC3E}">
        <p14:creationId xmlns:p14="http://schemas.microsoft.com/office/powerpoint/2010/main" val="299588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Infant Std" panose="020B0503020103030203" pitchFamily="34" charset="0"/>
              </a:rPr>
              <a:t>The National Curriculum asks that children:</a:t>
            </a:r>
          </a:p>
        </p:txBody>
      </p:sp>
      <p:sp>
        <p:nvSpPr>
          <p:cNvPr id="3" name="Content Placeholder 2"/>
          <p:cNvSpPr>
            <a:spLocks noGrp="1"/>
          </p:cNvSpPr>
          <p:nvPr>
            <p:ph idx="1"/>
          </p:nvPr>
        </p:nvSpPr>
        <p:spPr/>
        <p:txBody>
          <a:bodyPr/>
          <a:lstStyle/>
          <a:p>
            <a:r>
              <a:rPr lang="en-GB" dirty="0">
                <a:latin typeface="Sassoon Infant Std" panose="020B0503020103030203" pitchFamily="34" charset="0"/>
              </a:rPr>
              <a:t>Read easily, fluently and with good understanding</a:t>
            </a:r>
          </a:p>
          <a:p>
            <a:r>
              <a:rPr lang="en-GB" dirty="0">
                <a:latin typeface="Sassoon Infant Std" panose="020B0503020103030203" pitchFamily="34" charset="0"/>
              </a:rPr>
              <a:t>Develop a habit of reading widely and often, for both pleasure and information</a:t>
            </a:r>
          </a:p>
          <a:p>
            <a:r>
              <a:rPr lang="en-GB" dirty="0">
                <a:latin typeface="Sassoon Infant Std" panose="020B0503020103030203" pitchFamily="34" charset="0"/>
              </a:rPr>
              <a:t>Acquire a wide vocabulary, an understanding of grammar and knowledge of linguistic conventions for reading, writing and spoken language</a:t>
            </a:r>
          </a:p>
          <a:p>
            <a:r>
              <a:rPr lang="en-GB" dirty="0">
                <a:latin typeface="Sassoon Infant Std" panose="020B0503020103030203" pitchFamily="34" charset="0"/>
              </a:rPr>
              <a:t>Appreciate our rich and varied literary heritage</a:t>
            </a:r>
          </a:p>
          <a:p>
            <a:pPr marL="0" indent="0">
              <a:buNone/>
            </a:pPr>
            <a:endParaRPr lang="en-GB" dirty="0"/>
          </a:p>
        </p:txBody>
      </p:sp>
    </p:spTree>
    <p:extLst>
      <p:ext uri="{BB962C8B-B14F-4D97-AF65-F5344CB8AC3E}">
        <p14:creationId xmlns:p14="http://schemas.microsoft.com/office/powerpoint/2010/main" val="260652877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074" y="1"/>
            <a:ext cx="10944726" cy="914400"/>
          </a:xfrm>
        </p:spPr>
        <p:txBody>
          <a:bodyPr>
            <a:normAutofit fontScale="90000"/>
          </a:bodyPr>
          <a:lstStyle/>
          <a:p>
            <a:r>
              <a:rPr lang="en-GB" dirty="0">
                <a:latin typeface="Sassoon Infant Std" panose="020B0503020103030203" pitchFamily="34" charset="0"/>
              </a:rPr>
              <a:t>Reading comprises </a:t>
            </a:r>
            <a:r>
              <a:rPr lang="en-GB" sz="3100" dirty="0">
                <a:latin typeface="Sassoon Infant Std" panose="020B0503020103030203" pitchFamily="34" charset="0"/>
              </a:rPr>
              <a:t>(taken from National Curriculum in England)</a:t>
            </a:r>
            <a:r>
              <a:rPr lang="en-GB" dirty="0">
                <a:latin typeface="Sassoon Infant Std" panose="020B0503020103030203" pitchFamily="34" charset="0"/>
              </a:rPr>
              <a:t>:</a:t>
            </a:r>
          </a:p>
        </p:txBody>
      </p:sp>
      <p:sp>
        <p:nvSpPr>
          <p:cNvPr id="3" name="Content Placeholder 2"/>
          <p:cNvSpPr>
            <a:spLocks noGrp="1"/>
          </p:cNvSpPr>
          <p:nvPr>
            <p:ph idx="1"/>
          </p:nvPr>
        </p:nvSpPr>
        <p:spPr>
          <a:xfrm>
            <a:off x="248193" y="783772"/>
            <a:ext cx="11678195" cy="5930538"/>
          </a:xfrm>
        </p:spPr>
        <p:txBody>
          <a:bodyPr>
            <a:normAutofit fontScale="92500" lnSpcReduction="20000"/>
          </a:bodyPr>
          <a:lstStyle/>
          <a:p>
            <a:r>
              <a:rPr lang="en-GB" dirty="0">
                <a:latin typeface="Sassoon Infant Std" panose="020B0503020103030203" pitchFamily="34" charset="0"/>
              </a:rPr>
              <a:t>Word reading</a:t>
            </a:r>
          </a:p>
          <a:p>
            <a:pPr lvl="1"/>
            <a:r>
              <a:rPr lang="en-US" dirty="0">
                <a:latin typeface="Sassoon Infant Std" panose="020B0503020103030203" pitchFamily="34" charset="0"/>
              </a:rPr>
              <a:t>Skilled word reading involves both the speedy working out of the pronunciation of unfamiliar printed words (decoding) and the speedy recognition of familiar printed words. Underpinning both is the understanding that the letters on the page represent the sounds in spoken words. This is why phonics should be </a:t>
            </a:r>
            <a:r>
              <a:rPr lang="en-US" dirty="0" err="1">
                <a:latin typeface="Sassoon Infant Std" panose="020B0503020103030203" pitchFamily="34" charset="0"/>
              </a:rPr>
              <a:t>emphasised</a:t>
            </a:r>
            <a:r>
              <a:rPr lang="en-US" dirty="0">
                <a:latin typeface="Sassoon Infant Std" panose="020B0503020103030203" pitchFamily="34" charset="0"/>
              </a:rPr>
              <a:t> in the early teaching of reading to beginners (i.e. unskilled readers) when they start school.</a:t>
            </a: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r>
              <a:rPr lang="en-GB" dirty="0">
                <a:latin typeface="Sassoon Infant Std" panose="020B0503020103030203" pitchFamily="34" charset="0"/>
              </a:rPr>
              <a:t>Comprehension (both listening and reading)</a:t>
            </a:r>
          </a:p>
          <a:p>
            <a:pPr lvl="1"/>
            <a:r>
              <a:rPr lang="en-US" dirty="0">
                <a:latin typeface="Sassoon Infant Std" panose="020B0503020103030203" pitchFamily="34" charset="0"/>
              </a:rPr>
              <a:t>Good comprehension draws from linguistic knowledge (in particular of vocabulary and grammar) and on knowledge of the world. Comprehension skills develop through pupils’ experience of high-quality discussion with the teacher, as well as from reading and discussing a range of stories, poems and non-fiction. All pupils must be encouraged to read widely across both fiction and non-fiction to develop their knowledge of themselves and the world in which they live, to establish an appreciation and love of reading, and to gain knowledge across the curriculum. Reading widely and often increases pupils’ vocabulary because they encounter words they would rarely hear or use in everyday speech. Reading also feeds pupils’ imagination and opens up a treasure-house of wonder and joy for curious young minds.</a:t>
            </a:r>
          </a:p>
          <a:p>
            <a:pPr lvl="1"/>
            <a:endParaRPr lang="en-US" dirty="0">
              <a:latin typeface="Sassoon Infant Std" panose="020B0503020103030203" pitchFamily="34" charset="0"/>
            </a:endParaRPr>
          </a:p>
          <a:p>
            <a:pPr marL="0" indent="0">
              <a:buNone/>
            </a:pPr>
            <a:r>
              <a:rPr lang="en-US" dirty="0">
                <a:latin typeface="Sassoon Infant Std" panose="020B0503020103030203" pitchFamily="34" charset="0"/>
              </a:rPr>
              <a:t>It is essential that, by the end of their primary education, all pupils are able to read fluently, and with confidence, in any subject in their forthcoming secondary education.</a:t>
            </a:r>
            <a:endParaRPr lang="en-GB" dirty="0">
              <a:latin typeface="Sassoon Infant Std" panose="020B0503020103030203" pitchFamily="34" charset="0"/>
            </a:endParaRPr>
          </a:p>
        </p:txBody>
      </p:sp>
    </p:spTree>
    <p:extLst>
      <p:ext uri="{BB962C8B-B14F-4D97-AF65-F5344CB8AC3E}">
        <p14:creationId xmlns:p14="http://schemas.microsoft.com/office/powerpoint/2010/main" val="507980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0" y="1997242"/>
            <a:ext cx="7134726" cy="1200329"/>
          </a:xfrm>
          <a:prstGeom prst="rect">
            <a:avLst/>
          </a:prstGeom>
          <a:noFill/>
        </p:spPr>
        <p:txBody>
          <a:bodyPr wrap="square" rtlCol="0">
            <a:spAutoFit/>
          </a:bodyPr>
          <a:lstStyle/>
          <a:p>
            <a:pPr algn="ctr"/>
            <a:r>
              <a:rPr lang="en-GB" sz="7200" dirty="0">
                <a:latin typeface="Sassoon Infant Std" panose="020B0503020103030203" pitchFamily="34" charset="0"/>
              </a:rPr>
              <a:t>Phonics</a:t>
            </a:r>
          </a:p>
        </p:txBody>
      </p:sp>
      <p:pic>
        <p:nvPicPr>
          <p:cNvPr id="5" name="Picture 4"/>
          <p:cNvPicPr>
            <a:picLocks noChangeAspect="1"/>
          </p:cNvPicPr>
          <p:nvPr/>
        </p:nvPicPr>
        <p:blipFill>
          <a:blip r:embed="rId3"/>
          <a:stretch>
            <a:fillRect/>
          </a:stretch>
        </p:blipFill>
        <p:spPr>
          <a:xfrm>
            <a:off x="1666028" y="661817"/>
            <a:ext cx="8815160" cy="3809830"/>
          </a:xfrm>
          <a:prstGeom prst="rect">
            <a:avLst/>
          </a:prstGeom>
        </p:spPr>
      </p:pic>
      <p:sp>
        <p:nvSpPr>
          <p:cNvPr id="2" name="TextBox 1"/>
          <p:cNvSpPr txBox="1"/>
          <p:nvPr/>
        </p:nvSpPr>
        <p:spPr>
          <a:xfrm>
            <a:off x="592859" y="4952667"/>
            <a:ext cx="10961497" cy="1354217"/>
          </a:xfrm>
          <a:prstGeom prst="rect">
            <a:avLst/>
          </a:prstGeom>
          <a:noFill/>
        </p:spPr>
        <p:txBody>
          <a:bodyPr wrap="square" rtlCol="0">
            <a:spAutoFit/>
          </a:bodyPr>
          <a:lstStyle/>
          <a:p>
            <a:pPr algn="ctr"/>
            <a:r>
              <a:rPr lang="en-GB" sz="3200" dirty="0">
                <a:latin typeface="Sassoon Infant Std" panose="020B0503020103030203" pitchFamily="34" charset="0"/>
              </a:rPr>
              <a:t>Everything you need to know to decode the funny noises your child comes home making after a day with us! </a:t>
            </a:r>
            <a:r>
              <a:rPr lang="en-GB" sz="3200" dirty="0">
                <a:latin typeface="Sassoon Infant Std" panose="020B0503020103030203" pitchFamily="34" charset="0"/>
                <a:sym typeface="Wingdings" pitchFamily="2" charset="2"/>
              </a:rPr>
              <a:t> </a:t>
            </a:r>
            <a:endParaRPr lang="en-GB" sz="3200" dirty="0">
              <a:latin typeface="Sassoon Infant Std" panose="020B0503020103030203" pitchFamily="34" charset="0"/>
            </a:endParaRPr>
          </a:p>
          <a:p>
            <a:endParaRPr lang="en-GB" dirty="0"/>
          </a:p>
        </p:txBody>
      </p:sp>
    </p:spTree>
    <p:extLst>
      <p:ext uri="{BB962C8B-B14F-4D97-AF65-F5344CB8AC3E}">
        <p14:creationId xmlns:p14="http://schemas.microsoft.com/office/powerpoint/2010/main" val="4291293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4774" y="737108"/>
            <a:ext cx="7462684" cy="830997"/>
          </a:xfrm>
          <a:prstGeom prst="rect">
            <a:avLst/>
          </a:prstGeom>
        </p:spPr>
        <p:txBody>
          <a:bodyPr wrap="square">
            <a:spAutoFit/>
          </a:bodyPr>
          <a:lstStyle/>
          <a:p>
            <a:pPr algn="ctr"/>
            <a:r>
              <a:rPr lang="en-GB" sz="4800" dirty="0">
                <a:effectLst>
                  <a:outerShdw blurRad="38100" dist="38100" dir="2700000" algn="tl">
                    <a:srgbClr val="000000">
                      <a:alpha val="43137"/>
                    </a:srgbClr>
                  </a:outerShdw>
                </a:effectLst>
                <a:latin typeface="Sassoon Infant Std" panose="020B0503020103030203" pitchFamily="34" charset="0"/>
              </a:rPr>
              <a:t>What is Phonics?</a:t>
            </a:r>
            <a:endParaRPr lang="en-GB" sz="4800" dirty="0">
              <a:latin typeface="Sassoon Infant Std" panose="020B0503020103030203" pitchFamily="34" charset="0"/>
            </a:endParaRPr>
          </a:p>
        </p:txBody>
      </p:sp>
      <p:sp>
        <p:nvSpPr>
          <p:cNvPr id="3" name="Rectangle 2"/>
          <p:cNvSpPr/>
          <p:nvPr/>
        </p:nvSpPr>
        <p:spPr>
          <a:xfrm>
            <a:off x="1238863" y="1772545"/>
            <a:ext cx="9320981" cy="4401205"/>
          </a:xfrm>
          <a:prstGeom prst="rect">
            <a:avLst/>
          </a:prstGeom>
        </p:spPr>
        <p:txBody>
          <a:bodyPr wrap="square">
            <a:spAutoFit/>
          </a:bodyPr>
          <a:lstStyle/>
          <a:p>
            <a:pPr algn="ctr"/>
            <a:r>
              <a:rPr lang="en-GB" sz="2800" dirty="0">
                <a:latin typeface="Comic Sans MS" panose="030F0702030302020204" pitchFamily="66" charset="0"/>
              </a:rPr>
              <a:t>Phonics (apart from being lots of fun) is the way we teach children how to read and write in an orderly way – it may sound complicated but children pick it up really quickly with lots of practise at school and at home.</a:t>
            </a:r>
          </a:p>
          <a:p>
            <a:pPr>
              <a:buFontTx/>
              <a:buChar char="-"/>
            </a:pPr>
            <a:endParaRPr lang="en-GB" sz="2800" dirty="0">
              <a:latin typeface="Comic Sans MS" panose="030F0702030302020204" pitchFamily="66" charset="0"/>
            </a:endParaRPr>
          </a:p>
          <a:p>
            <a:pPr algn="ctr"/>
            <a:r>
              <a:rPr lang="en-GB" sz="2800" dirty="0">
                <a:latin typeface="Comic Sans MS" panose="030F0702030302020204" pitchFamily="66" charset="0"/>
              </a:rPr>
              <a:t>Through phonics, children are developing their phonemic awareness. This means their ability to hear, identify and manipulate the sounds within words to read and write them.</a:t>
            </a:r>
          </a:p>
        </p:txBody>
      </p:sp>
    </p:spTree>
    <p:extLst>
      <p:ext uri="{BB962C8B-B14F-4D97-AF65-F5344CB8AC3E}">
        <p14:creationId xmlns:p14="http://schemas.microsoft.com/office/powerpoint/2010/main" val="36197470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3601923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46970" y="1419726"/>
            <a:ext cx="9116769" cy="3986463"/>
          </a:xfrm>
          <a:prstGeom prst="rect">
            <a:avLst/>
          </a:prstGeom>
        </p:spPr>
      </p:pic>
    </p:spTree>
    <p:extLst>
      <p:ext uri="{BB962C8B-B14F-4D97-AF65-F5344CB8AC3E}">
        <p14:creationId xmlns:p14="http://schemas.microsoft.com/office/powerpoint/2010/main" val="2856316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7859" y="1743049"/>
            <a:ext cx="9468464" cy="3970318"/>
          </a:xfrm>
          <a:prstGeom prst="rect">
            <a:avLst/>
          </a:prstGeom>
        </p:spPr>
        <p:txBody>
          <a:bodyPr wrap="square">
            <a:spAutoFit/>
          </a:bodyPr>
          <a:lstStyle/>
          <a:p>
            <a:r>
              <a:rPr lang="en-GB" sz="2800" dirty="0">
                <a:latin typeface="Sassoon Infant Std" panose="020B0503020103030203" pitchFamily="34" charset="0"/>
              </a:rPr>
              <a:t>It is split into 6 phases with the different phases being covered in different years in Foundation Stage and Key Stage 1.</a:t>
            </a:r>
          </a:p>
          <a:p>
            <a:endParaRPr lang="en-GB" sz="2800" dirty="0">
              <a:latin typeface="Sassoon Infant Std" panose="020B0503020103030203" pitchFamily="34" charset="0"/>
            </a:endParaRPr>
          </a:p>
          <a:p>
            <a:r>
              <a:rPr lang="en-GB" sz="2800" dirty="0">
                <a:latin typeface="Sassoon Infant Std" panose="020B0503020103030203" pitchFamily="34" charset="0"/>
              </a:rPr>
              <a:t>Phase 1– Nursery / Reception</a:t>
            </a:r>
          </a:p>
          <a:p>
            <a:r>
              <a:rPr lang="en-GB" sz="2800" b="1" dirty="0">
                <a:latin typeface="Sassoon Infant Std" panose="020B0503020103030203" pitchFamily="34" charset="0"/>
              </a:rPr>
              <a:t>Phase 2– Reception</a:t>
            </a:r>
          </a:p>
          <a:p>
            <a:r>
              <a:rPr lang="en-GB" sz="2800" b="1" dirty="0">
                <a:latin typeface="Sassoon Infant Std" panose="020B0503020103030203" pitchFamily="34" charset="0"/>
              </a:rPr>
              <a:t>Phase 3– Reception</a:t>
            </a:r>
          </a:p>
          <a:p>
            <a:r>
              <a:rPr lang="en-GB" sz="2800" dirty="0">
                <a:latin typeface="Sassoon Infant Std" panose="020B0503020103030203" pitchFamily="34" charset="0"/>
              </a:rPr>
              <a:t>Phase 4– Reception / Year 1</a:t>
            </a:r>
          </a:p>
          <a:p>
            <a:r>
              <a:rPr lang="en-GB" sz="2800" dirty="0">
                <a:latin typeface="Sassoon Infant Std" panose="020B0503020103030203" pitchFamily="34" charset="0"/>
              </a:rPr>
              <a:t>Phase 5– Year 1/Year 2</a:t>
            </a:r>
          </a:p>
          <a:p>
            <a:r>
              <a:rPr lang="en-GB" sz="2800" dirty="0">
                <a:latin typeface="Sassoon Infant Std" panose="020B0503020103030203" pitchFamily="34" charset="0"/>
              </a:rPr>
              <a:t>Phase 6– Year 2</a:t>
            </a:r>
          </a:p>
        </p:txBody>
      </p:sp>
      <p:sp>
        <p:nvSpPr>
          <p:cNvPr id="3" name="Rectangle 2"/>
          <p:cNvSpPr/>
          <p:nvPr/>
        </p:nvSpPr>
        <p:spPr>
          <a:xfrm>
            <a:off x="2143432" y="717442"/>
            <a:ext cx="7295535" cy="923330"/>
          </a:xfrm>
          <a:prstGeom prst="rect">
            <a:avLst/>
          </a:prstGeom>
        </p:spPr>
        <p:txBody>
          <a:bodyPr wrap="square">
            <a:spAutoFit/>
          </a:bodyPr>
          <a:lstStyle/>
          <a:p>
            <a:pPr algn="ctr"/>
            <a:r>
              <a:rPr lang="en-GB" sz="5400" dirty="0">
                <a:effectLst>
                  <a:outerShdw blurRad="38100" dist="38100" dir="2700000" algn="tl">
                    <a:srgbClr val="000000">
                      <a:alpha val="43137"/>
                    </a:srgbClr>
                  </a:outerShdw>
                </a:effectLst>
                <a:latin typeface="Sassoon Infant Std" panose="020B0503020103030203" pitchFamily="34" charset="0"/>
              </a:rPr>
              <a:t>Phonics Overview</a:t>
            </a:r>
            <a:endParaRPr lang="en-GB" sz="5400" dirty="0">
              <a:latin typeface="Sassoon Infant Std" panose="020B0503020103030203" pitchFamily="34" charset="0"/>
            </a:endParaRPr>
          </a:p>
        </p:txBody>
      </p:sp>
    </p:spTree>
    <p:extLst>
      <p:ext uri="{BB962C8B-B14F-4D97-AF65-F5344CB8AC3E}">
        <p14:creationId xmlns:p14="http://schemas.microsoft.com/office/powerpoint/2010/main" val="275938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idx="4294967295"/>
          </p:nvPr>
        </p:nvSpPr>
        <p:spPr>
          <a:xfrm>
            <a:off x="1719263" y="152400"/>
            <a:ext cx="7315200" cy="990600"/>
          </a:xfrm>
        </p:spPr>
        <p:txBody>
          <a:bodyPr>
            <a:normAutofit fontScale="90000"/>
          </a:bodyPr>
          <a:lstStyle/>
          <a:p>
            <a:pPr eaLnBrk="1" hangingPunct="1"/>
            <a:r>
              <a:rPr lang="en-GB" altLang="en-US" sz="4000" b="1" u="sng" dirty="0">
                <a:latin typeface="Sassoon Infant Std" panose="020B0503020103030203" pitchFamily="34" charset="0"/>
                <a:ea typeface="Calibri" panose="020F0502020204030204" pitchFamily="34" charset="0"/>
                <a:cs typeface="Calibri" panose="020F0502020204030204" pitchFamily="34" charset="0"/>
              </a:rPr>
              <a:t>Developing word recognition skills</a:t>
            </a:r>
            <a:endParaRPr lang="en-US" altLang="en-US" sz="4000" b="1" u="sng" dirty="0">
              <a:latin typeface="Sassoon Infant Std" panose="020B0503020103030203" pitchFamily="34" charset="0"/>
              <a:ea typeface="Calibri" panose="020F0502020204030204" pitchFamily="34" charset="0"/>
              <a:cs typeface="Calibri" panose="020F0502020204030204" pitchFamily="34" charset="0"/>
            </a:endParaRPr>
          </a:p>
        </p:txBody>
      </p:sp>
      <p:sp>
        <p:nvSpPr>
          <p:cNvPr id="4099" name="Rectangle 3"/>
          <p:cNvSpPr>
            <a:spLocks noGrp="1" noChangeArrowheads="1"/>
          </p:cNvSpPr>
          <p:nvPr>
            <p:ph type="body" idx="4294967295"/>
          </p:nvPr>
        </p:nvSpPr>
        <p:spPr>
          <a:xfrm>
            <a:off x="2159001" y="1943100"/>
            <a:ext cx="7223125" cy="3913188"/>
          </a:xfrm>
        </p:spPr>
        <p:txBody>
          <a:bodyPr>
            <a:normAutofit fontScale="92500" lnSpcReduction="10000"/>
          </a:bodyPr>
          <a:lstStyle/>
          <a:p>
            <a:pPr eaLnBrk="1" hangingPunct="1"/>
            <a:r>
              <a:rPr lang="en-GB" altLang="en-US" sz="3600" dirty="0">
                <a:latin typeface="Sassoon Infant Std" panose="020B0503020103030203" pitchFamily="34" charset="0"/>
                <a:ea typeface="Calibri" panose="020F0502020204030204" pitchFamily="34" charset="0"/>
                <a:cs typeface="Calibri" panose="020F0502020204030204" pitchFamily="34" charset="0"/>
              </a:rPr>
              <a:t>Phoneme (letter sound) awareness and phonics teaching</a:t>
            </a:r>
          </a:p>
          <a:p>
            <a:pPr eaLnBrk="1" hangingPunct="1">
              <a:buFontTx/>
              <a:buNone/>
            </a:pPr>
            <a:endParaRPr lang="en-GB" altLang="en-US" sz="3600" dirty="0">
              <a:latin typeface="Sassoon Infant Std" panose="020B0503020103030203" pitchFamily="34" charset="0"/>
            </a:endParaRPr>
          </a:p>
          <a:p>
            <a:pPr eaLnBrk="1" hangingPunct="1"/>
            <a:r>
              <a:rPr lang="en-GB" altLang="en-US" sz="3600" dirty="0">
                <a:latin typeface="Sassoon Infant Std" panose="020B0503020103030203" pitchFamily="34" charset="0"/>
                <a:ea typeface="Calibri" panose="020F0502020204030204" pitchFamily="34" charset="0"/>
                <a:cs typeface="Calibri" panose="020F0502020204030204" pitchFamily="34" charset="0"/>
              </a:rPr>
              <a:t>Repetition and teaching of ‘tricky’ words</a:t>
            </a:r>
          </a:p>
          <a:p>
            <a:pPr eaLnBrk="1" hangingPunct="1"/>
            <a:endParaRPr lang="en-GB" altLang="en-US" sz="3600" dirty="0">
              <a:latin typeface="Sassoon Infant Std" panose="020B0503020103030203" pitchFamily="34" charset="0"/>
              <a:ea typeface="Calibri" panose="020F0502020204030204" pitchFamily="34" charset="0"/>
              <a:cs typeface="Calibri" panose="020F0502020204030204" pitchFamily="34" charset="0"/>
            </a:endParaRPr>
          </a:p>
          <a:p>
            <a:pPr eaLnBrk="1" hangingPunct="1"/>
            <a:r>
              <a:rPr lang="en-US" altLang="en-US" sz="3600" dirty="0" err="1">
                <a:latin typeface="Sassoon Infant Std" panose="020B0503020103030203" pitchFamily="34" charset="0"/>
                <a:ea typeface="Calibri" panose="020F0502020204030204" pitchFamily="34" charset="0"/>
                <a:cs typeface="Calibri" panose="020F0502020204030204" pitchFamily="34" charset="0"/>
              </a:rPr>
              <a:t>Recognising</a:t>
            </a:r>
            <a:r>
              <a:rPr lang="en-US" altLang="en-US" sz="3600" dirty="0">
                <a:latin typeface="Sassoon Infant Std" panose="020B0503020103030203" pitchFamily="34" charset="0"/>
                <a:ea typeface="Calibri" panose="020F0502020204030204" pitchFamily="34" charset="0"/>
                <a:cs typeface="Calibri" panose="020F0502020204030204" pitchFamily="34" charset="0"/>
              </a:rPr>
              <a:t> patterns in words to enable fluent reading</a:t>
            </a:r>
            <a:endParaRPr lang="en-GB" altLang="en-US" sz="3600" dirty="0">
              <a:latin typeface="Sassoon Infant Std" panose="020B0503020103030203" pitchFamily="34" charset="0"/>
              <a:ea typeface="Calibri" panose="020F0502020204030204" pitchFamily="34" charset="0"/>
              <a:cs typeface="Calibri" panose="020F0502020204030204" pitchFamily="34" charset="0"/>
            </a:endParaRPr>
          </a:p>
          <a:p>
            <a:pPr lvl="1" eaLnBrk="1" hangingPunct="1">
              <a:buFontTx/>
              <a:buNone/>
            </a:pPr>
            <a:endParaRPr lang="en-GB" altLang="en-US" dirty="0">
              <a:latin typeface="Calibri" panose="020F0502020204030204" pitchFamily="34" charset="0"/>
              <a:ea typeface="Calibri" panose="020F0502020204030204" pitchFamily="34" charset="0"/>
              <a:cs typeface="Calibri" panose="020F0502020204030204" pitchFamily="34" charset="0"/>
            </a:endParaRPr>
          </a:p>
        </p:txBody>
      </p:sp>
      <p:sp>
        <p:nvSpPr>
          <p:cNvPr id="4100" name="WordArt 4"/>
          <p:cNvSpPr>
            <a:spLocks noChangeArrowheads="1" noChangeShapeType="1" noTextEdit="1"/>
          </p:cNvSpPr>
          <p:nvPr/>
        </p:nvSpPr>
        <p:spPr bwMode="auto">
          <a:xfrm>
            <a:off x="9278217" y="2964657"/>
            <a:ext cx="1655763" cy="935037"/>
          </a:xfrm>
          <a:prstGeom prst="rect">
            <a:avLst/>
          </a:prstGeom>
        </p:spPr>
        <p:txBody>
          <a:bodyPr wrap="none" fromWordArt="1">
            <a:prstTxWarp prst="textPlain">
              <a:avLst>
                <a:gd name="adj" fmla="val 38329"/>
              </a:avLst>
            </a:prstTxWarp>
          </a:bodyPr>
          <a:lstStyle/>
          <a:p>
            <a:pPr algn="ctr"/>
            <a:r>
              <a:rPr lang="en-GB"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Comic Sans MS" panose="030F0702030302020204" pitchFamily="66" charset="0"/>
              </a:rPr>
              <a:t>c-a-t</a:t>
            </a:r>
          </a:p>
        </p:txBody>
      </p:sp>
      <p:pic>
        <p:nvPicPr>
          <p:cNvPr id="4101" name="Picture 4" descr="children readin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64782" y="383381"/>
            <a:ext cx="24384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29420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101"/>
                                        </p:tgtEl>
                                        <p:attrNameLst>
                                          <p:attrName>style.visibility</p:attrName>
                                        </p:attrNameLst>
                                      </p:cBhvr>
                                      <p:to>
                                        <p:strVal val="visible"/>
                                      </p:to>
                                    </p:set>
                                    <p:animEffect transition="in" filter="circle(in)">
                                      <p:cBhvr>
                                        <p:cTn id="7" dur="2000"/>
                                        <p:tgtEl>
                                          <p:spTgt spid="410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098"/>
                                        </p:tgtEl>
                                        <p:attrNameLst>
                                          <p:attrName>style.visibility</p:attrName>
                                        </p:attrNameLst>
                                      </p:cBhvr>
                                      <p:to>
                                        <p:strVal val="visible"/>
                                      </p:to>
                                    </p:set>
                                    <p:anim calcmode="lin" valueType="num">
                                      <p:cBhvr additive="base">
                                        <p:cTn id="12" dur="500" fill="hold"/>
                                        <p:tgtEl>
                                          <p:spTgt spid="4098"/>
                                        </p:tgtEl>
                                        <p:attrNameLst>
                                          <p:attrName>ppt_x</p:attrName>
                                        </p:attrNameLst>
                                      </p:cBhvr>
                                      <p:tavLst>
                                        <p:tav tm="0">
                                          <p:val>
                                            <p:strVal val="#ppt_x"/>
                                          </p:val>
                                        </p:tav>
                                        <p:tav tm="100000">
                                          <p:val>
                                            <p:strVal val="#ppt_x"/>
                                          </p:val>
                                        </p:tav>
                                      </p:tavLst>
                                    </p:anim>
                                    <p:anim calcmode="lin" valueType="num">
                                      <p:cBhvr additive="base">
                                        <p:cTn id="13"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4100"/>
                                        </p:tgtEl>
                                        <p:attrNameLst>
                                          <p:attrName>style.visibility</p:attrName>
                                        </p:attrNameLst>
                                      </p:cBhvr>
                                      <p:to>
                                        <p:strVal val="visible"/>
                                      </p:to>
                                    </p:set>
                                    <p:animEffect transition="in" filter="circle(in)">
                                      <p:cBhvr>
                                        <p:cTn id="18" dur="2000"/>
                                        <p:tgtEl>
                                          <p:spTgt spid="410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099">
                                            <p:txEl>
                                              <p:pRg st="0" end="0"/>
                                            </p:txEl>
                                          </p:spTgt>
                                        </p:tgtEl>
                                        <p:attrNameLst>
                                          <p:attrName>style.visibility</p:attrName>
                                        </p:attrNameLst>
                                      </p:cBhvr>
                                      <p:to>
                                        <p:strVal val="visible"/>
                                      </p:to>
                                    </p:set>
                                    <p:anim calcmode="lin" valueType="num">
                                      <p:cBhvr additive="base">
                                        <p:cTn id="23"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099">
                                            <p:txEl>
                                              <p:pRg st="2" end="2"/>
                                            </p:txEl>
                                          </p:spTgt>
                                        </p:tgtEl>
                                        <p:attrNameLst>
                                          <p:attrName>style.visibility</p:attrName>
                                        </p:attrNameLst>
                                      </p:cBhvr>
                                      <p:to>
                                        <p:strVal val="visible"/>
                                      </p:to>
                                    </p:set>
                                    <p:anim calcmode="lin" valueType="num">
                                      <p:cBhvr additive="base">
                                        <p:cTn id="29" dur="5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0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099">
                                            <p:txEl>
                                              <p:pRg st="4" end="4"/>
                                            </p:txEl>
                                          </p:spTgt>
                                        </p:tgtEl>
                                        <p:attrNameLst>
                                          <p:attrName>style.visibility</p:attrName>
                                        </p:attrNameLst>
                                      </p:cBhvr>
                                      <p:to>
                                        <p:strVal val="visible"/>
                                      </p:to>
                                    </p:set>
                                    <p:anim calcmode="lin" valueType="num">
                                      <p:cBhvr additive="base">
                                        <p:cTn id="35" dur="500" fill="hold"/>
                                        <p:tgtEl>
                                          <p:spTgt spid="4099">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09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P spid="410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latin typeface="Sassoon Infant Std" panose="020B0503020103030203" pitchFamily="34" charset="0"/>
              </a:rPr>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1460855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latin typeface="Sassoon Infant Std" panose="020B0503020103030203" pitchFamily="34" charset="0"/>
              </a:rPr>
              <a:t>Terminology</a:t>
            </a:r>
            <a:r>
              <a:rPr lang="en-US" dirty="0"/>
              <a:t>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1214972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a:xfrm>
            <a:off x="1141771" y="252413"/>
            <a:ext cx="7315200" cy="990600"/>
          </a:xfrm>
        </p:spPr>
        <p:txBody>
          <a:bodyPr>
            <a:normAutofit fontScale="90000"/>
          </a:bodyPr>
          <a:lstStyle/>
          <a:p>
            <a:pPr marL="342900" indent="-342900"/>
            <a:r>
              <a:rPr lang="en-GB" altLang="en-US" sz="3400" b="1" u="sng" dirty="0">
                <a:solidFill>
                  <a:srgbClr val="FF0000"/>
                </a:solidFill>
                <a:latin typeface="Sassoon Infant Std" panose="020B0503020103030203" pitchFamily="34" charset="0"/>
                <a:ea typeface="Calibri" panose="020F0502020204030204" pitchFamily="34" charset="0"/>
                <a:cs typeface="Calibri" panose="020F0502020204030204" pitchFamily="34" charset="0"/>
              </a:rPr>
              <a:t>Structure of a Phonics Session </a:t>
            </a:r>
            <a:br>
              <a:rPr lang="en-GB" altLang="en-US" sz="3400" b="1" u="sng" dirty="0">
                <a:solidFill>
                  <a:srgbClr val="FF0000"/>
                </a:solidFill>
                <a:latin typeface="Calibri" panose="020F0502020204030204" pitchFamily="34" charset="0"/>
                <a:ea typeface="Calibri" panose="020F0502020204030204" pitchFamily="34" charset="0"/>
                <a:cs typeface="Calibri" panose="020F0502020204030204" pitchFamily="34" charset="0"/>
              </a:rPr>
            </a:br>
            <a:endParaRPr lang="en-US" alt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6147" name="Rectangle 3"/>
          <p:cNvSpPr>
            <a:spLocks noGrp="1" noChangeArrowheads="1"/>
          </p:cNvSpPr>
          <p:nvPr>
            <p:ph type="body" idx="4294967295"/>
          </p:nvPr>
        </p:nvSpPr>
        <p:spPr>
          <a:xfrm>
            <a:off x="722671" y="987119"/>
            <a:ext cx="8153400" cy="4939392"/>
          </a:xfrm>
        </p:spPr>
        <p:txBody>
          <a:bodyPr>
            <a:normAutofit lnSpcReduction="10000"/>
          </a:bodyPr>
          <a:lstStyle/>
          <a:p>
            <a:pPr lvl="1" eaLnBrk="1" hangingPunct="1">
              <a:buFontTx/>
              <a:buNone/>
            </a:pPr>
            <a:endParaRPr lang="en-GB" altLang="en-US" sz="3400" dirty="0">
              <a:latin typeface="Sassoon Infant Std" panose="020B0503020103030203" pitchFamily="34" charset="0"/>
              <a:ea typeface="Calibri" panose="020F0502020204030204" pitchFamily="34" charset="0"/>
              <a:cs typeface="Calibri" panose="020F0502020204030204" pitchFamily="34" charset="0"/>
            </a:endParaRPr>
          </a:p>
          <a:p>
            <a:pPr lvl="1" eaLnBrk="1" hangingPunct="1">
              <a:buFontTx/>
              <a:buNone/>
            </a:pPr>
            <a:r>
              <a:rPr lang="en-GB" altLang="en-US" sz="3400" dirty="0">
                <a:latin typeface="Sassoon Infant Std" panose="020B0503020103030203" pitchFamily="34" charset="0"/>
                <a:ea typeface="Calibri" panose="020F0502020204030204" pitchFamily="34" charset="0"/>
                <a:cs typeface="Calibri" panose="020F0502020204030204" pitchFamily="34" charset="0"/>
              </a:rPr>
              <a:t>Review/Revisit</a:t>
            </a:r>
          </a:p>
          <a:p>
            <a:pPr lvl="1" eaLnBrk="1" hangingPunct="1">
              <a:buFontTx/>
              <a:buNone/>
            </a:pPr>
            <a:r>
              <a:rPr lang="en-GB" altLang="en-US" sz="3400" dirty="0">
                <a:latin typeface="Sassoon Infant Std" panose="020B0503020103030203" pitchFamily="34" charset="0"/>
                <a:ea typeface="Calibri" panose="020F0502020204030204" pitchFamily="34" charset="0"/>
                <a:cs typeface="Calibri" panose="020F0502020204030204" pitchFamily="34" charset="0"/>
              </a:rPr>
              <a:t>Teach &amp; Practise </a:t>
            </a:r>
          </a:p>
          <a:p>
            <a:pPr lvl="1" eaLnBrk="1" hangingPunct="1">
              <a:buFontTx/>
              <a:buNone/>
            </a:pPr>
            <a:r>
              <a:rPr lang="en-GB" altLang="en-US" sz="3400" dirty="0">
                <a:latin typeface="Sassoon Infant Std" panose="020B0503020103030203" pitchFamily="34" charset="0"/>
                <a:ea typeface="Calibri" panose="020F0502020204030204" pitchFamily="34" charset="0"/>
                <a:cs typeface="Calibri" panose="020F0502020204030204" pitchFamily="34" charset="0"/>
              </a:rPr>
              <a:t>Practise &amp; Apply </a:t>
            </a:r>
          </a:p>
          <a:p>
            <a:pPr lvl="1" eaLnBrk="1" hangingPunct="1">
              <a:buFontTx/>
              <a:buNone/>
            </a:pPr>
            <a:r>
              <a:rPr lang="en-GB" altLang="en-US" dirty="0">
                <a:latin typeface="Calibri" panose="020F0502020204030204" pitchFamily="34" charset="0"/>
                <a:ea typeface="Calibri" panose="020F0502020204030204" pitchFamily="34" charset="0"/>
                <a:cs typeface="Calibri" panose="020F0502020204030204" pitchFamily="34" charset="0"/>
              </a:rPr>
              <a:t> </a:t>
            </a:r>
          </a:p>
          <a:p>
            <a:pPr lvl="1" eaLnBrk="1" hangingPunct="1">
              <a:buFontTx/>
              <a:buNone/>
            </a:pPr>
            <a:endParaRPr lang="en-GB" altLang="en-US" dirty="0">
              <a:latin typeface="Calibri" panose="020F0502020204030204" pitchFamily="34" charset="0"/>
              <a:ea typeface="Calibri" panose="020F0502020204030204" pitchFamily="34" charset="0"/>
              <a:cs typeface="Calibri" panose="020F0502020204030204" pitchFamily="34" charset="0"/>
            </a:endParaRPr>
          </a:p>
          <a:p>
            <a:pPr lvl="1" algn="ctr" eaLnBrk="1" hangingPunct="1">
              <a:buFontTx/>
              <a:buNone/>
            </a:pPr>
            <a:endParaRPr lang="en-GB" altLang="en-US" dirty="0">
              <a:latin typeface="Sassoon Infant Std" panose="020B0503020103030203" pitchFamily="34" charset="0"/>
              <a:ea typeface="Calibri" panose="020F0502020204030204" pitchFamily="34" charset="0"/>
              <a:cs typeface="Calibri" panose="020F0502020204030204" pitchFamily="34" charset="0"/>
            </a:endParaRPr>
          </a:p>
          <a:p>
            <a:pPr lvl="1" algn="ctr" eaLnBrk="1" hangingPunct="1">
              <a:buFontTx/>
              <a:buNone/>
            </a:pPr>
            <a:r>
              <a:rPr lang="en-GB" altLang="en-US" dirty="0">
                <a:latin typeface="Sassoon Infant Std" panose="020B0503020103030203" pitchFamily="34" charset="0"/>
                <a:ea typeface="Calibri" panose="020F0502020204030204" pitchFamily="34" charset="0"/>
                <a:cs typeface="Calibri" panose="020F0502020204030204" pitchFamily="34" charset="0"/>
              </a:rPr>
              <a:t>Children are taught phonics for 30 minutes a day which gradually increases to include handwriting, spelling and reading sessions. Children will be given opportunities to apply this knowledge across all areas of their learning through out the school day.</a:t>
            </a:r>
          </a:p>
          <a:p>
            <a:pPr lvl="1" eaLnBrk="1" hangingPunct="1">
              <a:buFontTx/>
              <a:buNone/>
            </a:pPr>
            <a:endParaRPr lang="en-GB" altLang="en-US" dirty="0">
              <a:latin typeface="Calibri" panose="020F0502020204030204" pitchFamily="34" charset="0"/>
              <a:ea typeface="Calibri" panose="020F0502020204030204" pitchFamily="34" charset="0"/>
              <a:cs typeface="Calibri" panose="020F0502020204030204" pitchFamily="34" charset="0"/>
            </a:endParaRPr>
          </a:p>
          <a:p>
            <a:pPr lvl="1" eaLnBrk="1" hangingPunct="1">
              <a:buFontTx/>
              <a:buNone/>
            </a:pPr>
            <a:endParaRPr lang="en-GB" altLang="en-US" sz="1800" i="1" dirty="0"/>
          </a:p>
        </p:txBody>
      </p:sp>
      <p:sp>
        <p:nvSpPr>
          <p:cNvPr id="6148" name="WordArt 4"/>
          <p:cNvSpPr>
            <a:spLocks noChangeArrowheads="1" noChangeShapeType="1" noTextEdit="1"/>
          </p:cNvSpPr>
          <p:nvPr/>
        </p:nvSpPr>
        <p:spPr bwMode="auto">
          <a:xfrm>
            <a:off x="9574440" y="252413"/>
            <a:ext cx="1412875" cy="879475"/>
          </a:xfrm>
          <a:prstGeom prst="rect">
            <a:avLst/>
          </a:prstGeom>
        </p:spPr>
        <p:txBody>
          <a:bodyPr wrap="none" fromWordArt="1">
            <a:prstTxWarp prst="textPlain">
              <a:avLst>
                <a:gd name="adj" fmla="val 50000"/>
              </a:avLst>
            </a:prstTxWarp>
          </a:bodyPr>
          <a:lstStyle/>
          <a:p>
            <a:pPr algn="ctr"/>
            <a:r>
              <a:rPr lang="en-GB"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Comic Sans MS" panose="030F0702030302020204" pitchFamily="66" charset="0"/>
              </a:rPr>
              <a:t>c-a-t</a:t>
            </a:r>
          </a:p>
        </p:txBody>
      </p:sp>
      <p:pic>
        <p:nvPicPr>
          <p:cNvPr id="6149" name="Picture 4" descr="phonics teachin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71266" y="1455330"/>
            <a:ext cx="3352800"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84886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circle(in)">
                                      <p:cBhvr>
                                        <p:cTn id="13" dur="2000"/>
                                        <p:tgtEl>
                                          <p:spTgt spid="6148"/>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6149"/>
                                        </p:tgtEl>
                                        <p:attrNameLst>
                                          <p:attrName>style.visibility</p:attrName>
                                        </p:attrNameLst>
                                      </p:cBhvr>
                                      <p:to>
                                        <p:strVal val="visible"/>
                                      </p:to>
                                    </p:set>
                                    <p:animEffect transition="in" filter="circle(in)">
                                      <p:cBhvr>
                                        <p:cTn id="18" dur="2000"/>
                                        <p:tgtEl>
                                          <p:spTgt spid="614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147">
                                            <p:txEl>
                                              <p:pRg st="1" end="1"/>
                                            </p:txEl>
                                          </p:spTgt>
                                        </p:tgtEl>
                                        <p:attrNameLst>
                                          <p:attrName>style.visibility</p:attrName>
                                        </p:attrNameLst>
                                      </p:cBhvr>
                                      <p:to>
                                        <p:strVal val="visible"/>
                                      </p:to>
                                    </p:set>
                                    <p:anim calcmode="lin" valueType="num">
                                      <p:cBhvr additive="base">
                                        <p:cTn id="23" dur="500" fill="hold"/>
                                        <p:tgtEl>
                                          <p:spTgt spid="6147">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147">
                                            <p:txEl>
                                              <p:pRg st="1" end="1"/>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147">
                                            <p:txEl>
                                              <p:pRg st="2" end="2"/>
                                            </p:txEl>
                                          </p:spTgt>
                                        </p:tgtEl>
                                        <p:attrNameLst>
                                          <p:attrName>style.visibility</p:attrName>
                                        </p:attrNameLst>
                                      </p:cBhvr>
                                      <p:to>
                                        <p:strVal val="visible"/>
                                      </p:to>
                                    </p:set>
                                    <p:anim calcmode="lin" valueType="num">
                                      <p:cBhvr additive="base">
                                        <p:cTn id="27" dur="500" fill="hold"/>
                                        <p:tgtEl>
                                          <p:spTgt spid="6147">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147">
                                            <p:txEl>
                                              <p:pRg st="2" end="2"/>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147">
                                            <p:txEl>
                                              <p:pRg st="3" end="3"/>
                                            </p:txEl>
                                          </p:spTgt>
                                        </p:tgtEl>
                                        <p:attrNameLst>
                                          <p:attrName>style.visibility</p:attrName>
                                        </p:attrNameLst>
                                      </p:cBhvr>
                                      <p:to>
                                        <p:strVal val="visible"/>
                                      </p:to>
                                    </p:set>
                                    <p:anim calcmode="lin" valueType="num">
                                      <p:cBhvr additive="base">
                                        <p:cTn id="31" dur="500" fill="hold"/>
                                        <p:tgtEl>
                                          <p:spTgt spid="6147">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47">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147">
                                            <p:txEl>
                                              <p:pRg st="4" end="4"/>
                                            </p:txEl>
                                          </p:spTgt>
                                        </p:tgtEl>
                                        <p:attrNameLst>
                                          <p:attrName>style.visibility</p:attrName>
                                        </p:attrNameLst>
                                      </p:cBhvr>
                                      <p:to>
                                        <p:strVal val="visible"/>
                                      </p:to>
                                    </p:set>
                                    <p:anim calcmode="lin" valueType="num">
                                      <p:cBhvr additive="base">
                                        <p:cTn id="35" dur="500" fill="hold"/>
                                        <p:tgtEl>
                                          <p:spTgt spid="6147">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147">
                                            <p:txEl>
                                              <p:pRg st="4" end="4"/>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147">
                                            <p:txEl>
                                              <p:pRg st="7" end="7"/>
                                            </p:txEl>
                                          </p:spTgt>
                                        </p:tgtEl>
                                        <p:attrNameLst>
                                          <p:attrName>style.visibility</p:attrName>
                                        </p:attrNameLst>
                                      </p:cBhvr>
                                      <p:to>
                                        <p:strVal val="visible"/>
                                      </p:to>
                                    </p:set>
                                    <p:anim calcmode="lin" valueType="num">
                                      <p:cBhvr additive="base">
                                        <p:cTn id="39" dur="500" fill="hold"/>
                                        <p:tgtEl>
                                          <p:spTgt spid="6147">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614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P spid="61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latin typeface="Sassoon Infant Std" panose="020B0503020103030203" pitchFamily="34" charset="0"/>
              </a:rPr>
              <a:t>Teaching order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52457" y="2526748"/>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80323" y="1673424"/>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1488073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normAutofit fontScale="90000"/>
          </a:bodyPr>
          <a:lstStyle/>
          <a:p>
            <a:r>
              <a:rPr lang="en-US" dirty="0">
                <a:latin typeface="Sassoon Infant Std" panose="020B0503020103030203" pitchFamily="34" charset="0"/>
              </a:rPr>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3878117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latin typeface="Sassoon Infant Std" panose="020B0503020103030203" pitchFamily="34" charset="0"/>
              </a:rPr>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normAutofit fontScale="70000" lnSpcReduction="20000"/>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334981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latin typeface="Sassoon Infant Std" panose="020B0503020103030203" pitchFamily="34" charset="0"/>
              </a:rPr>
              <a:t>Reading and spelling </a:t>
            </a:r>
          </a:p>
        </p:txBody>
      </p:sp>
    </p:spTree>
    <p:extLst>
      <p:ext uri="{BB962C8B-B14F-4D97-AF65-F5344CB8AC3E}">
        <p14:creationId xmlns:p14="http://schemas.microsoft.com/office/powerpoint/2010/main" val="3891389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Sassoon Infant Std" panose="020B0503020103030203" pitchFamily="34" charset="0"/>
                <a:ea typeface="Sassoon Infant Rg" panose="02000503030000020003" pitchFamily="2" charset="0"/>
              </a:rPr>
              <a:t>sh</a:t>
            </a:r>
            <a:r>
              <a:rPr lang="en-US" sz="8000" dirty="0">
                <a:solidFill>
                  <a:schemeClr val="tx1"/>
                </a:solidFill>
                <a:latin typeface="Sassoon Infant Std" panose="020B0503020103030203" pitchFamily="34" charset="0"/>
                <a:ea typeface="Sassoon Infant Rg" panose="02000503030000020003" pitchFamily="2" charset="0"/>
              </a:rPr>
              <a:t>ell</a:t>
            </a:r>
          </a:p>
          <a:p>
            <a:pPr marL="0" indent="0" algn="ctr">
              <a:buNone/>
            </a:pPr>
            <a:r>
              <a:rPr lang="en-US" sz="8000" u="sng" dirty="0">
                <a:solidFill>
                  <a:schemeClr val="accent2"/>
                </a:solidFill>
                <a:latin typeface="Sassoon Infant Std" panose="020B0503020103030203" pitchFamily="34" charset="0"/>
                <a:ea typeface="Sassoon Infant Rg" panose="02000503030000020003" pitchFamily="2" charset="0"/>
              </a:rPr>
              <a:t>ch</a:t>
            </a:r>
            <a:r>
              <a:rPr lang="en-US" sz="8000" dirty="0">
                <a:solidFill>
                  <a:schemeClr val="tx1"/>
                </a:solidFill>
                <a:latin typeface="Sassoon Infant Std" panose="020B0503020103030203" pitchFamily="34" charset="0"/>
                <a:ea typeface="Sassoon Infant Rg" panose="02000503030000020003" pitchFamily="2" charset="0"/>
              </a:rPr>
              <a:t>ef</a:t>
            </a:r>
          </a:p>
          <a:p>
            <a:pPr marL="0" indent="0" algn="ctr">
              <a:buNone/>
            </a:pPr>
            <a:r>
              <a:rPr lang="en-US" sz="8000" dirty="0">
                <a:solidFill>
                  <a:schemeClr val="tx1"/>
                </a:solidFill>
                <a:latin typeface="Sassoon Infant Std" panose="020B0503020103030203" pitchFamily="34" charset="0"/>
                <a:ea typeface="Sassoon Infant Rg" panose="02000503030000020003" pitchFamily="2" charset="0"/>
              </a:rPr>
              <a:t>spe</a:t>
            </a:r>
            <a:r>
              <a:rPr lang="en-US" sz="8000" u="sng" dirty="0">
                <a:solidFill>
                  <a:schemeClr val="accent2"/>
                </a:solidFill>
                <a:latin typeface="Sassoon Infant Std" panose="020B0503020103030203" pitchFamily="34" charset="0"/>
                <a:ea typeface="Sassoon Infant Rg" panose="02000503030000020003" pitchFamily="2" charset="0"/>
              </a:rPr>
              <a:t>ci</a:t>
            </a:r>
            <a:r>
              <a:rPr lang="en-US" sz="8000" dirty="0">
                <a:solidFill>
                  <a:schemeClr val="tx1"/>
                </a:solidFill>
                <a:latin typeface="Sassoon Infant Std" panose="020B0503020103030203" pitchFamily="34" charset="0"/>
                <a:ea typeface="Sassoon Infant Rg" panose="02000503030000020003" pitchFamily="2" charset="0"/>
              </a:rPr>
              <a:t>al</a:t>
            </a:r>
            <a:endParaRPr lang="en-US" sz="9600" dirty="0">
              <a:solidFill>
                <a:schemeClr val="tx1"/>
              </a:solidFill>
              <a:latin typeface="Sassoon Infant Std" panose="020B0503020103030203" pitchFamily="34" charset="0"/>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normAutofit fontScale="90000"/>
          </a:bodyPr>
          <a:lstStyle/>
          <a:p>
            <a:r>
              <a:rPr lang="en-US" dirty="0">
                <a:latin typeface="Sassoon Infant Std" panose="020B0503020103030203" pitchFamily="34" charset="0"/>
              </a:rPr>
              <a:t>And all the different ways to write </a:t>
            </a:r>
            <a:br>
              <a:rPr lang="en-US" dirty="0">
                <a:latin typeface="Sassoon Infant Std" panose="020B0503020103030203" pitchFamily="34" charset="0"/>
              </a:rPr>
            </a:br>
            <a:r>
              <a:rPr lang="en-US" dirty="0">
                <a:latin typeface="Sassoon Infant Std" panose="020B0503020103030203" pitchFamily="34" charset="0"/>
              </a:rPr>
              <a:t>the phoneme </a:t>
            </a:r>
            <a:r>
              <a:rPr lang="en-US" dirty="0" err="1">
                <a:latin typeface="Sassoon Infant Std" panose="020B0503020103030203" pitchFamily="34" charset="0"/>
              </a:rPr>
              <a:t>sh</a:t>
            </a:r>
            <a:r>
              <a:rPr lang="en-US" dirty="0">
                <a:latin typeface="Sassoon Infant Std" panose="020B0503020103030203" pitchFamily="34" charset="0"/>
              </a:rPr>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Sassoon Infant Std" panose="020B0503020103030203" pitchFamily="34" charset="0"/>
                <a:ea typeface="Sassoon Infant Rg" panose="02000503030000020003" pitchFamily="2" charset="0"/>
              </a:rPr>
              <a:t>cap</a:t>
            </a:r>
            <a:r>
              <a:rPr lang="en-US" sz="8000" u="sng" dirty="0">
                <a:solidFill>
                  <a:schemeClr val="accent2"/>
                </a:solidFill>
                <a:latin typeface="Sassoon Infant Std" panose="020B0503020103030203" pitchFamily="34" charset="0"/>
                <a:ea typeface="Sassoon Infant Rg" panose="02000503030000020003" pitchFamily="2" charset="0"/>
              </a:rPr>
              <a:t>ti</a:t>
            </a:r>
            <a:r>
              <a:rPr lang="en-US" sz="8000" dirty="0">
                <a:solidFill>
                  <a:schemeClr val="tx1"/>
                </a:solidFill>
                <a:latin typeface="Sassoon Infant Std" panose="020B0503020103030203" pitchFamily="34" charset="0"/>
                <a:ea typeface="Sassoon Infant Rg" panose="02000503030000020003" pitchFamily="2" charset="0"/>
              </a:rPr>
              <a:t>on</a:t>
            </a:r>
          </a:p>
          <a:p>
            <a:pPr marL="0" indent="0" algn="ctr">
              <a:buNone/>
            </a:pPr>
            <a:r>
              <a:rPr lang="en-US" sz="8000" dirty="0">
                <a:solidFill>
                  <a:schemeClr val="tx1"/>
                </a:solidFill>
                <a:latin typeface="Sassoon Infant Std" panose="020B0503020103030203" pitchFamily="34" charset="0"/>
                <a:ea typeface="Sassoon Infant Rg" panose="02000503030000020003" pitchFamily="2" charset="0"/>
              </a:rPr>
              <a:t>man</a:t>
            </a:r>
            <a:r>
              <a:rPr lang="en-US" sz="8000" u="sng" dirty="0">
                <a:solidFill>
                  <a:schemeClr val="accent2"/>
                </a:solidFill>
                <a:latin typeface="Sassoon Infant Std" panose="020B0503020103030203" pitchFamily="34" charset="0"/>
                <a:ea typeface="Sassoon Infant Rg" panose="02000503030000020003" pitchFamily="2" charset="0"/>
              </a:rPr>
              <a:t>si</a:t>
            </a:r>
            <a:r>
              <a:rPr lang="en-US" sz="8000" dirty="0">
                <a:solidFill>
                  <a:schemeClr val="tx1"/>
                </a:solidFill>
                <a:latin typeface="Sassoon Infant Std" panose="020B0503020103030203" pitchFamily="34" charset="0"/>
                <a:ea typeface="Sassoon Infant Rg" panose="02000503030000020003" pitchFamily="2" charset="0"/>
              </a:rPr>
              <a:t>on</a:t>
            </a:r>
          </a:p>
          <a:p>
            <a:pPr marL="0" indent="0" algn="ctr">
              <a:buNone/>
            </a:pPr>
            <a:r>
              <a:rPr lang="en-US" sz="8000" dirty="0">
                <a:solidFill>
                  <a:schemeClr val="tx1"/>
                </a:solidFill>
                <a:latin typeface="Sassoon Infant Std" panose="020B0503020103030203" pitchFamily="34" charset="0"/>
                <a:ea typeface="Sassoon Infant Rg" panose="02000503030000020003" pitchFamily="2" charset="0"/>
              </a:rPr>
              <a:t>pa</a:t>
            </a:r>
            <a:r>
              <a:rPr lang="en-US" sz="8000" u="sng" dirty="0">
                <a:solidFill>
                  <a:schemeClr val="accent2"/>
                </a:solidFill>
                <a:latin typeface="Sassoon Infant Std" panose="020B0503020103030203" pitchFamily="34" charset="0"/>
                <a:ea typeface="Sassoon Infant Rg" panose="02000503030000020003" pitchFamily="2" charset="0"/>
              </a:rPr>
              <a:t>ssi</a:t>
            </a:r>
            <a:r>
              <a:rPr lang="en-US" sz="8000" dirty="0">
                <a:solidFill>
                  <a:schemeClr val="tx1"/>
                </a:solidFill>
                <a:latin typeface="Sassoon Infant Std" panose="020B0503020103030203" pitchFamily="34" charset="0"/>
                <a:ea typeface="Sassoon Infant Rg" panose="02000503030000020003" pitchFamily="2" charset="0"/>
              </a:rPr>
              <a:t>on</a:t>
            </a:r>
          </a:p>
        </p:txBody>
      </p:sp>
    </p:spTree>
    <p:extLst>
      <p:ext uri="{BB962C8B-B14F-4D97-AF65-F5344CB8AC3E}">
        <p14:creationId xmlns:p14="http://schemas.microsoft.com/office/powerpoint/2010/main" val="1123209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latin typeface="Sassoon Infant Std" panose="020B0503020103030203" pitchFamily="34" charset="0"/>
              </a:rPr>
              <a:t>Tricky words </a:t>
            </a:r>
          </a:p>
        </p:txBody>
      </p:sp>
      <p:pic>
        <p:nvPicPr>
          <p:cNvPr id="5" name="3C1KTDag0ZA"/>
          <p:cNvPicPr>
            <a:picLocks noRot="1" noChangeAspect="1"/>
          </p:cNvPicPr>
          <p:nvPr>
            <a:videoFile r:link="rId1"/>
          </p:nvPr>
        </p:nvPicPr>
        <p:blipFill>
          <a:blip r:embed="rId4">
            <a:extLst>
              <a:ext uri="{28A0092B-C50C-407E-A947-70E740481C1C}">
                <a14:useLocalDpi xmlns:a14="http://schemas.microsoft.com/office/drawing/2010/main" val="0"/>
              </a:ext>
            </a:extLst>
          </a:blip>
          <a:stretch>
            <a:fillRect/>
          </a:stretch>
        </p:blipFill>
        <p:spPr>
          <a:xfrm>
            <a:off x="2207568" y="1921886"/>
            <a:ext cx="7614592" cy="4129084"/>
          </a:xfrm>
          <a:prstGeom prst="rect">
            <a:avLst/>
          </a:prstGeom>
          <a:noFill/>
          <a:ln>
            <a:noFill/>
          </a:ln>
        </p:spPr>
      </p:pic>
    </p:spTree>
    <p:extLst>
      <p:ext uri="{BB962C8B-B14F-4D97-AF65-F5344CB8AC3E}">
        <p14:creationId xmlns:p14="http://schemas.microsoft.com/office/powerpoint/2010/main" val="1210007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latin typeface="Sassoon Infant Std" panose="020B0503020103030203" pitchFamily="34" charset="0"/>
              </a:rPr>
              <a:t>Say the word.</a:t>
            </a:r>
          </a:p>
          <a:p>
            <a:r>
              <a:rPr lang="en-US" sz="3200" dirty="0">
                <a:solidFill>
                  <a:schemeClr val="tx1"/>
                </a:solidFill>
                <a:latin typeface="Sassoon Infant Std" panose="020B0503020103030203" pitchFamily="34" charset="0"/>
              </a:rPr>
              <a:t>Segment the sounds.</a:t>
            </a:r>
          </a:p>
          <a:p>
            <a:r>
              <a:rPr lang="en-US" sz="3200" dirty="0">
                <a:solidFill>
                  <a:schemeClr val="tx1"/>
                </a:solidFill>
                <a:latin typeface="Sassoon Infant Std" panose="020B0503020103030203" pitchFamily="34" charset="0"/>
              </a:rPr>
              <a:t>Count the sounds.</a:t>
            </a:r>
          </a:p>
          <a:p>
            <a:r>
              <a:rPr lang="en-US" sz="3200" dirty="0">
                <a:solidFill>
                  <a:schemeClr val="tx1"/>
                </a:solidFill>
                <a:latin typeface="Sassoon Infant Std" panose="020B0503020103030203" pitchFamily="34" charset="0"/>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latin typeface="Sassoon Infant Std" panose="020B0503020103030203" pitchFamily="34" charset="0"/>
              </a:rPr>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91253" y="1801214"/>
            <a:ext cx="6741316" cy="4490459"/>
          </a:xfrm>
          <a:prstGeom prst="roundRect">
            <a:avLst>
              <a:gd name="adj" fmla="val 3608"/>
            </a:avLst>
          </a:prstGeom>
        </p:spPr>
      </p:pic>
    </p:spTree>
    <p:extLst>
      <p:ext uri="{BB962C8B-B14F-4D97-AF65-F5344CB8AC3E}">
        <p14:creationId xmlns:p14="http://schemas.microsoft.com/office/powerpoint/2010/main" val="1011917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latin typeface="Sassoon Infant Std" panose="020B0503020103030203" pitchFamily="34" charset="0"/>
              </a:rPr>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7824192" y="2465288"/>
            <a:ext cx="3723723" cy="3556000"/>
          </a:xfrm>
          <a:prstGeom prst="rect">
            <a:avLst/>
          </a:prstGeom>
        </p:spPr>
      </p:pic>
    </p:spTree>
    <p:extLst>
      <p:ext uri="{BB962C8B-B14F-4D97-AF65-F5344CB8AC3E}">
        <p14:creationId xmlns:p14="http://schemas.microsoft.com/office/powerpoint/2010/main" val="1556022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eraldine the Giraffe learns the /th/ sound - video Dailymo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4947" y="418646"/>
            <a:ext cx="6956426" cy="3912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224518" y="4717143"/>
            <a:ext cx="7637284" cy="1384995"/>
          </a:xfrm>
          <a:prstGeom prst="rect">
            <a:avLst/>
          </a:prstGeom>
          <a:noFill/>
        </p:spPr>
        <p:txBody>
          <a:bodyPr wrap="none" rtlCol="0">
            <a:spAutoFit/>
          </a:bodyPr>
          <a:lstStyle/>
          <a:p>
            <a:pPr algn="ctr"/>
            <a:r>
              <a:rPr lang="en-GB" sz="2800" dirty="0">
                <a:latin typeface="Sassoon Infant Std" panose="020B0503020103030203" pitchFamily="34" charset="0"/>
              </a:rPr>
              <a:t>Watch Geraldine Giraffe – Mr Thorne Does Phonics</a:t>
            </a:r>
          </a:p>
          <a:p>
            <a:pPr algn="ctr"/>
            <a:r>
              <a:rPr lang="en-GB" sz="2800" dirty="0">
                <a:latin typeface="Sassoon Infant Std" panose="020B0503020103030203" pitchFamily="34" charset="0"/>
              </a:rPr>
              <a:t>( You Tube)</a:t>
            </a:r>
          </a:p>
          <a:p>
            <a:pPr algn="ctr"/>
            <a:r>
              <a:rPr lang="en-GB" sz="2800" dirty="0">
                <a:latin typeface="Sassoon Infant Std" panose="020B0503020103030203" pitchFamily="34" charset="0"/>
              </a:rPr>
              <a:t>The children love her!</a:t>
            </a:r>
          </a:p>
        </p:txBody>
      </p:sp>
    </p:spTree>
    <p:extLst>
      <p:ext uri="{BB962C8B-B14F-4D97-AF65-F5344CB8AC3E}">
        <p14:creationId xmlns:p14="http://schemas.microsoft.com/office/powerpoint/2010/main" val="380003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2e4141b8-ba4b-4477-983f-eb5db60c3d9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C29A7AAD7359444AE9294EC418D5C00" ma:contentTypeVersion="18" ma:contentTypeDescription="Create a new document." ma:contentTypeScope="" ma:versionID="2f6983a4cdf18a63c413350b9e146010">
  <xsd:schema xmlns:xsd="http://www.w3.org/2001/XMLSchema" xmlns:xs="http://www.w3.org/2001/XMLSchema" xmlns:p="http://schemas.microsoft.com/office/2006/metadata/properties" xmlns:ns3="2e4141b8-ba4b-4477-983f-eb5db60c3d93" xmlns:ns4="34065338-c6cf-4cb6-a52c-7e89135bdf84" targetNamespace="http://schemas.microsoft.com/office/2006/metadata/properties" ma:root="true" ma:fieldsID="ce1e1641e73440b47b1c8385fe1d3c43" ns3:_="" ns4:_="">
    <xsd:import namespace="2e4141b8-ba4b-4477-983f-eb5db60c3d93"/>
    <xsd:import namespace="34065338-c6cf-4cb6-a52c-7e89135bdf8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4141b8-ba4b-4477-983f-eb5db60c3d9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065338-c6cf-4cb6-a52c-7e89135bdf8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9B4DCA-9576-467E-93F0-FAA001CE1281}">
  <ds:schemaRefs>
    <ds:schemaRef ds:uri="http://purl.org/dc/dcmitype/"/>
    <ds:schemaRef ds:uri="http://schemas.microsoft.com/office/infopath/2007/PartnerControls"/>
    <ds:schemaRef ds:uri="http://schemas.microsoft.com/office/2006/documentManagement/types"/>
    <ds:schemaRef ds:uri="http://purl.org/dc/elements/1.1/"/>
    <ds:schemaRef ds:uri="http://purl.org/dc/terms/"/>
    <ds:schemaRef ds:uri="http://schemas.openxmlformats.org/package/2006/metadata/core-properties"/>
    <ds:schemaRef ds:uri="34065338-c6cf-4cb6-a52c-7e89135bdf84"/>
    <ds:schemaRef ds:uri="2e4141b8-ba4b-4477-983f-eb5db60c3d93"/>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0A7FA6F4-2DA4-4497-9AE7-56A058E26916}">
  <ds:schemaRefs>
    <ds:schemaRef ds:uri="http://schemas.microsoft.com/sharepoint/v3/contenttype/forms"/>
  </ds:schemaRefs>
</ds:datastoreItem>
</file>

<file path=customXml/itemProps3.xml><?xml version="1.0" encoding="utf-8"?>
<ds:datastoreItem xmlns:ds="http://schemas.openxmlformats.org/officeDocument/2006/customXml" ds:itemID="{6CE5E615-9C78-4F36-92A9-2B55C72543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4141b8-ba4b-4477-983f-eb5db60c3d93"/>
    <ds:schemaRef ds:uri="34065338-c6cf-4cb6-a52c-7e89135bdf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1008</TotalTime>
  <Words>1585</Words>
  <Application>Microsoft Macintosh PowerPoint</Application>
  <PresentationFormat>Widescreen</PresentationFormat>
  <Paragraphs>161</Paragraphs>
  <Slides>27</Slides>
  <Notes>27</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Comic Sans MS</vt:lpstr>
      <vt:lpstr>Sassoon Infant Std</vt:lpstr>
      <vt:lpstr>Sassoon Primary</vt:lpstr>
      <vt:lpstr>Office Theme</vt:lpstr>
      <vt:lpstr>PowerPoint Presentation</vt:lpstr>
      <vt:lpstr>PowerPoint Presentation</vt:lpstr>
      <vt:lpstr>PowerPoint Presentation</vt:lpstr>
      <vt:lpstr>PowerPoint Presentation</vt:lpstr>
      <vt:lpstr> Starting with you…</vt:lpstr>
      <vt:lpstr>Reading at Cheapside</vt:lpstr>
      <vt:lpstr>Alan Gibbons – children’s author, winner of the Blue Peter book award in 2000 and former teacher…</vt:lpstr>
      <vt:lpstr>The National Curriculum asks that children:</vt:lpstr>
      <vt:lpstr>Reading comprises (taken from National Curriculum in England):</vt:lpstr>
      <vt:lpstr>PowerPoint Presentation</vt:lpstr>
      <vt:lpstr>PowerPoint Presentation</vt:lpstr>
      <vt:lpstr>Little Wandle Letters and Sounds Revised</vt:lpstr>
      <vt:lpstr>PowerPoint Presentation</vt:lpstr>
      <vt:lpstr>PowerPoint Presentation</vt:lpstr>
      <vt:lpstr>Developing word recognition skills</vt:lpstr>
      <vt:lpstr>Blending to read words</vt:lpstr>
      <vt:lpstr>Terminology </vt:lpstr>
      <vt:lpstr>Structure of a Phonics Session  </vt:lpstr>
      <vt:lpstr>Teaching order </vt:lpstr>
      <vt:lpstr>Gradually your child learns the entire alphabetic code:</vt:lpstr>
      <vt:lpstr>How we make learning stick </vt:lpstr>
      <vt:lpstr>Reading and spelling </vt:lpstr>
      <vt:lpstr>And all the different ways to write  the phoneme sh:</vt:lpstr>
      <vt:lpstr>Tricky words </vt:lpstr>
      <vt:lpstr>Spelling</vt:lpstr>
      <vt:lpstr>Supporting your child with phonics</vt:lpstr>
      <vt:lpstr>PowerPoint Presentation</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Roberts</dc:creator>
  <cp:lastModifiedBy>Deanna Coe</cp:lastModifiedBy>
  <cp:revision>84</cp:revision>
  <cp:lastPrinted>2024-10-22T08:52:54Z</cp:lastPrinted>
  <dcterms:created xsi:type="dcterms:W3CDTF">2019-04-22T14:02:19Z</dcterms:created>
  <dcterms:modified xsi:type="dcterms:W3CDTF">2024-11-09T16:26:18Z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0x0101007C29A7AAD7359444AE9294EC418D5C00</vt:lpwstr>
  </property>
</Properties>
</file>